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64" r:id="rId4"/>
    <p:sldId id="272" r:id="rId5"/>
    <p:sldId id="258" r:id="rId6"/>
    <p:sldId id="259" r:id="rId7"/>
    <p:sldId id="270" r:id="rId8"/>
    <p:sldId id="265" r:id="rId9"/>
    <p:sldId id="260" r:id="rId10"/>
    <p:sldId id="267" r:id="rId11"/>
    <p:sldId id="271" r:id="rId12"/>
    <p:sldId id="274" r:id="rId13"/>
    <p:sldId id="275" r:id="rId14"/>
    <p:sldId id="266" r:id="rId15"/>
    <p:sldId id="273" r:id="rId16"/>
    <p:sldId id="262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30039" y="901141"/>
            <a:ext cx="624522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7206" y="2827477"/>
            <a:ext cx="10864850" cy="3141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8014" y="548680"/>
            <a:ext cx="621665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>
                <a:latin typeface="Times New Roman"/>
                <a:cs typeface="Times New Roman"/>
              </a:rPr>
              <a:t>Муниципальное бюджетное дошкольное образовательное учреждение «Детский сад комбинированного вида №80» г. Орла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7106" y="4437112"/>
            <a:ext cx="2945678" cy="152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Подготовила: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ts val="2395"/>
              </a:lnSpc>
            </a:pPr>
            <a:r>
              <a:rPr lang="ru-RU" sz="2000" dirty="0">
                <a:latin typeface="Times New Roman"/>
                <a:cs typeface="Times New Roman"/>
              </a:rPr>
              <a:t>Свиридчук О</a:t>
            </a:r>
            <a:r>
              <a:rPr sz="2000" spc="-20" dirty="0">
                <a:latin typeface="Times New Roman"/>
                <a:cs typeface="Times New Roman"/>
              </a:rPr>
              <a:t>.</a:t>
            </a:r>
            <a:r>
              <a:rPr lang="ru-RU" sz="2000" spc="-20" dirty="0">
                <a:latin typeface="Times New Roman"/>
                <a:cs typeface="Times New Roman"/>
              </a:rPr>
              <a:t> И.,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000" spc="-10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оспитатель</a:t>
            </a:r>
            <a:r>
              <a:rPr lang="ru-RU" sz="2000" spc="-10" dirty="0">
                <a:latin typeface="Times New Roman"/>
                <a:cs typeface="Times New Roman"/>
              </a:rPr>
              <a:t> первой квалификационной категории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2194" y="2060848"/>
            <a:ext cx="886980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FF0000"/>
                </a:solidFill>
              </a:rPr>
              <a:t>Мастер-класс</a:t>
            </a:r>
          </a:p>
          <a:p>
            <a:pPr algn="ctr"/>
            <a:r>
              <a:rPr lang="ru-RU" sz="3500" b="1" dirty="0">
                <a:solidFill>
                  <a:srgbClr val="FF0000"/>
                </a:solidFill>
              </a:rPr>
              <a:t> «Кубики историй», или сторителлинг как средство развития связной речи детей старшего дошкольного возраста»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026" name="Picture 2" descr="C:\Users\1\Desktop\кубики\кубики оригинал.jpg"/>
          <p:cNvPicPr>
            <a:picLocks noChangeAspect="1" noChangeArrowheads="1"/>
          </p:cNvPicPr>
          <p:nvPr/>
        </p:nvPicPr>
        <p:blipFill>
          <a:blip r:embed="rId3"/>
          <a:srcRect b="6355"/>
          <a:stretch>
            <a:fillRect/>
          </a:stretch>
        </p:blipFill>
        <p:spPr bwMode="auto">
          <a:xfrm>
            <a:off x="7462954" y="188640"/>
            <a:ext cx="4729046" cy="2954608"/>
          </a:xfrm>
          <a:prstGeom prst="rect">
            <a:avLst/>
          </a:prstGeom>
          <a:noFill/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xmlns="" id="{E9D1AC89-396E-4CB1-AF51-FCD64BC66A55}"/>
              </a:ext>
            </a:extLst>
          </p:cNvPr>
          <p:cNvPicPr/>
          <p:nvPr/>
        </p:nvPicPr>
        <p:blipFill rotWithShape="1">
          <a:blip r:embed="rId4" cstate="print"/>
          <a:srcRect l="3535" r="4564"/>
          <a:stretch/>
        </p:blipFill>
        <p:spPr>
          <a:xfrm>
            <a:off x="119336" y="4005064"/>
            <a:ext cx="2572412" cy="2433638"/>
          </a:xfrm>
          <a:prstGeom prst="rect">
            <a:avLst/>
          </a:prstGeom>
        </p:spPr>
      </p:pic>
      <p:pic>
        <p:nvPicPr>
          <p:cNvPr id="3" name="Picture 2" descr="IMG_5855 — коп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696" y="1665944"/>
            <a:ext cx="4776258" cy="317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2" name="Горизонтальный свиток 11"/>
          <p:cNvSpPr/>
          <p:nvPr/>
        </p:nvSpPr>
        <p:spPr>
          <a:xfrm>
            <a:off x="4095736" y="857232"/>
            <a:ext cx="6946393" cy="473314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8A6AB6-C13C-4B70-9E25-C3765BC626A0}"/>
              </a:ext>
            </a:extLst>
          </p:cNvPr>
          <p:cNvSpPr txBox="1"/>
          <p:nvPr/>
        </p:nvSpPr>
        <p:spPr>
          <a:xfrm>
            <a:off x="4295800" y="692696"/>
            <a:ext cx="609824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8450" algn="l"/>
              </a:tabLst>
            </a:pPr>
            <a:r>
              <a:rPr lang="ru-RU" sz="3500" b="1" dirty="0">
                <a:solidFill>
                  <a:srgbClr val="FF0000"/>
                </a:solidFill>
                <a:latin typeface="Times New Roman"/>
                <a:cs typeface="Times New Roman"/>
              </a:rPr>
              <a:t>Предварительная работа: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3709" y="1568551"/>
            <a:ext cx="38350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298450" algn="l"/>
              </a:tabLst>
            </a:pPr>
            <a:r>
              <a:rPr lang="ru-RU" sz="2500" spc="-10" dirty="0">
                <a:solidFill>
                  <a:srgbClr val="0D0D0D"/>
                </a:solidFill>
                <a:latin typeface="Times New Roman"/>
                <a:cs typeface="Times New Roman"/>
              </a:rPr>
              <a:t>знакомим с правилами;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52992" y="2071678"/>
            <a:ext cx="31967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8450" algn="l"/>
              </a:tabLst>
            </a:pPr>
            <a:r>
              <a:rPr lang="ru-RU" sz="2500" spc="-10" dirty="0">
                <a:solidFill>
                  <a:srgbClr val="0D0D0D"/>
                </a:solidFill>
                <a:latin typeface="Times New Roman"/>
                <a:cs typeface="Times New Roman"/>
              </a:rPr>
              <a:t>2. выбираем историю;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52992" y="2571744"/>
            <a:ext cx="600324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8450" algn="l"/>
              </a:tabLst>
            </a:pPr>
            <a:r>
              <a:rPr lang="ru-RU" sz="2500" spc="-10" dirty="0">
                <a:solidFill>
                  <a:srgbClr val="0D0D0D"/>
                </a:solidFill>
                <a:latin typeface="Times New Roman"/>
                <a:cs typeface="Times New Roman"/>
              </a:rPr>
              <a:t>3. упражняем в составлении предложений;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24430" y="3071810"/>
            <a:ext cx="50266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8450" algn="l"/>
              </a:tabLst>
            </a:pPr>
            <a:r>
              <a:rPr lang="ru-RU" sz="2500" spc="-10" dirty="0">
                <a:solidFill>
                  <a:srgbClr val="0D0D0D"/>
                </a:solidFill>
                <a:latin typeface="Times New Roman"/>
                <a:cs typeface="Times New Roman"/>
              </a:rPr>
              <a:t>4. осуществляем игровые действия:</a:t>
            </a:r>
          </a:p>
        </p:txBody>
      </p:sp>
      <p:sp>
        <p:nvSpPr>
          <p:cNvPr id="16" name="Стрелка вправо 15"/>
          <p:cNvSpPr/>
          <p:nvPr/>
        </p:nvSpPr>
        <p:spPr>
          <a:xfrm rot="6802754">
            <a:off x="7440622" y="3624146"/>
            <a:ext cx="351750" cy="121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40847" y="3995656"/>
            <a:ext cx="1586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8450" algn="l"/>
              </a:tabLst>
            </a:pPr>
            <a:r>
              <a:rPr lang="ru-RU" spc="-10" dirty="0">
                <a:solidFill>
                  <a:srgbClr val="0D0D0D"/>
                </a:solidFill>
                <a:latin typeface="Times New Roman"/>
                <a:cs typeface="Times New Roman"/>
              </a:rPr>
              <a:t>Подгрупповая</a:t>
            </a:r>
          </a:p>
          <a:p>
            <a:pPr marL="12700" algn="ctr">
              <a:lnSpc>
                <a:spcPct val="100000"/>
              </a:lnSpc>
              <a:spcBef>
                <a:spcPts val="5"/>
              </a:spcBef>
              <a:tabLst>
                <a:tab pos="298450" algn="l"/>
              </a:tabLst>
            </a:pPr>
            <a:r>
              <a:rPr lang="ru-RU" spc="-10" dirty="0">
                <a:solidFill>
                  <a:srgbClr val="0D0D0D"/>
                </a:solidFill>
                <a:latin typeface="Times New Roman"/>
                <a:cs typeface="Times New Roman"/>
              </a:rPr>
              <a:t>игра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39438" y="3973738"/>
            <a:ext cx="1817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Индивидуальная</a:t>
            </a:r>
          </a:p>
          <a:p>
            <a:pPr algn="ctr"/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 игра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3690172">
            <a:off x="8167345" y="3641294"/>
            <a:ext cx="351750" cy="121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IMG_5853"/>
          <p:cNvPicPr>
            <a:picLocks noChangeAspect="1" noChangeArrowheads="1"/>
          </p:cNvPicPr>
          <p:nvPr/>
        </p:nvPicPr>
        <p:blipFill>
          <a:blip r:embed="rId3" cstate="print"/>
          <a:srcRect l="6754"/>
          <a:stretch>
            <a:fillRect/>
          </a:stretch>
        </p:blipFill>
        <p:spPr bwMode="auto">
          <a:xfrm>
            <a:off x="452398" y="3500438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3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  <p:bldP spid="10" grpId="0"/>
      <p:bldP spid="14" grpId="0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56.userapi.com/impg/cE1dMReGt8Pxmf22sNeh5a9p5-0VzLvtChaZcQ/enUJ-KXe6sU.jpg?size=1079x1080&amp;quality=95&amp;sign=64ecc6ee080e80e61f151c3744b95072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24522"/>
            <a:ext cx="3740768" cy="341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75.userapi.com/impg/79PjGfwJB8h61ms6s2kQA6FJvKdlVVZsBZwQmQ/5KRTZr2bAYg.jpg?size=1280x927&amp;quality=95&amp;sign=e7cee6aa8b1df60ad1ca5bb79808615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933056"/>
            <a:ext cx="382392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46" y="2276872"/>
            <a:ext cx="376057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6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едагог воспитатель рисунок">
            <a:extLst>
              <a:ext uri="{FF2B5EF4-FFF2-40B4-BE49-F238E27FC236}">
                <a16:creationId xmlns:a16="http://schemas.microsoft.com/office/drawing/2014/main" xmlns="" id="{FADCE214-69D5-4D6F-9F45-29BA16C388D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7101" r="29414" b="8036"/>
          <a:stretch/>
        </p:blipFill>
        <p:spPr bwMode="auto">
          <a:xfrm>
            <a:off x="3930480" y="1340768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 descr="https://ds88.centerstart.ru/sites/ds88.centerstart.ru/files/archive/img/klimontova.png">
            <a:extLst>
              <a:ext uri="{FF2B5EF4-FFF2-40B4-BE49-F238E27FC236}">
                <a16:creationId xmlns:a16="http://schemas.microsoft.com/office/drawing/2014/main" xmlns="" id="{086DA2CB-0F1A-43C9-AD97-6D67EC107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9"/>
          <a:stretch/>
        </p:blipFill>
        <p:spPr bwMode="auto">
          <a:xfrm>
            <a:off x="6816080" y="1699611"/>
            <a:ext cx="216365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https://avatars.mds.yandex.net/i?id=9fdcaabbb8d25dc1856421d6f3a2e53b_l-9657618-images-thumbs&amp;n=13">
            <a:extLst>
              <a:ext uri="{FF2B5EF4-FFF2-40B4-BE49-F238E27FC236}">
                <a16:creationId xmlns:a16="http://schemas.microsoft.com/office/drawing/2014/main" xmlns="" id="{4511A8F0-61A8-4C61-A2B8-5E385C3C4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8" y="1827027"/>
            <a:ext cx="2160000" cy="2016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B3DE957-965D-481D-AD1D-2A2B28E71B09}"/>
              </a:ext>
            </a:extLst>
          </p:cNvPr>
          <p:cNvSpPr/>
          <p:nvPr/>
        </p:nvSpPr>
        <p:spPr>
          <a:xfrm>
            <a:off x="5931423" y="574094"/>
            <a:ext cx="55007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воспитатель</a:t>
            </a:r>
            <a:endParaRPr lang="ru-RU" sz="3500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https://gas-kvas.com/uploads/posts/2023-02/1676383131_gas-kvas-com-p-igrovaya-ploshchadka-v-detskom-sadu-risuno-38.png">
            <a:extLst>
              <a:ext uri="{FF2B5EF4-FFF2-40B4-BE49-F238E27FC236}">
                <a16:creationId xmlns:a16="http://schemas.microsoft.com/office/drawing/2014/main" xmlns="" id="{177B6D0B-F4AC-49DF-A23B-E950AA43A8F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412" y="4293840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ttps://avatars.mds.yandex.net/i?id=a933d16f2785a18d885c9b6fd61a1ae2ecf408bc-4499710-images-thumbs&amp;n=13">
            <a:extLst>
              <a:ext uri="{FF2B5EF4-FFF2-40B4-BE49-F238E27FC236}">
                <a16:creationId xmlns:a16="http://schemas.microsoft.com/office/drawing/2014/main" xmlns="" id="{5C3A6CB5-A5A4-42B4-9CE5-2AC586EB82F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r="16862" b="5312"/>
          <a:stretch/>
        </p:blipFill>
        <p:spPr bwMode="auto">
          <a:xfrm>
            <a:off x="767408" y="4500570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www.complace.ru/wp-content/uploads/2022/12/%D1%80%D0%B5%D0%BC%D0%BE%D0%BD%D1%82-%D0%BD%D0%BE%D1%83%D1%82%D0%B1%D1%83%D0%BA%D0%BE%D0%B2-Acer.png">
            <a:extLst>
              <a:ext uri="{FF2B5EF4-FFF2-40B4-BE49-F238E27FC236}">
                <a16:creationId xmlns:a16="http://schemas.microsoft.com/office/drawing/2014/main" xmlns="" id="{0ABAB0F8-62CC-4BB3-A045-43B94E4D2C71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3516"/>
          <a:stretch/>
        </p:blipFill>
        <p:spPr bwMode="auto">
          <a:xfrm>
            <a:off x="6312024" y="4500570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s://avatars.mds.yandex.net/i?id=5f7550980e233b8fc7c85d71010cbd03daa1a525-9858428-images-thumbs&amp;ref=rim&amp;n=33&amp;w=267&amp;h=200">
            <a:extLst>
              <a:ext uri="{FF2B5EF4-FFF2-40B4-BE49-F238E27FC236}">
                <a16:creationId xmlns:a16="http://schemas.microsoft.com/office/drawing/2014/main" xmlns="" id="{B2E4561E-AC56-4AEE-B58D-25492869D01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5" y="1401423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https://gas-kvas.com/uploads/posts/2023-02/1676446804_gas-kvas-com-p-detskii-risunok-direktor-32.png">
            <a:extLst>
              <a:ext uri="{FF2B5EF4-FFF2-40B4-BE49-F238E27FC236}">
                <a16:creationId xmlns:a16="http://schemas.microsoft.com/office/drawing/2014/main" xmlns="" id="{B34AB40D-B186-4199-BE8D-9312C260C33A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2" t="19593" r="100" b="1677"/>
          <a:stretch/>
        </p:blipFill>
        <p:spPr bwMode="auto">
          <a:xfrm>
            <a:off x="3575720" y="4157732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0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844" y="4154392"/>
            <a:ext cx="6705600" cy="13234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«Неожиданный поворот».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игрок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свою историю (про кино), второй игрок в это время бросает кубик определенного цвета (красный). Тогда он имеет право, изменить сюжет истории.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40016" y="129432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игр с «Кубиками историй»: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67306" y="857232"/>
            <a:ext cx="6817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«Заголовок». Выбрать заголовок или тему, бросить все 9 кубиков и рассказать историю, связав все выпавшие элементы.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2860" y="2214554"/>
            <a:ext cx="79453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«Словарь». Соберите всю информацию о слове, обозначенном картинкой (по возрасту). Например. Что? "фонтан" - существительное, глагол (что делает?) - «плещется, струится», прилагательное (какой?) - «серебристый, шумный, музыкальный» и т.д.</a:t>
            </a:r>
          </a:p>
        </p:txBody>
      </p:sp>
    </p:spTree>
    <p:extLst>
      <p:ext uri="{BB962C8B-B14F-4D97-AF65-F5344CB8AC3E}">
        <p14:creationId xmlns:p14="http://schemas.microsoft.com/office/powerpoint/2010/main" val="484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9fdcaabbb8d25dc1856421d6f3a2e53b_l-965761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81" y="1824413"/>
            <a:ext cx="2160000" cy="2016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gas-kvas.com/uploads/posts/2023-02/1676383131_gas-kvas-com-p-igrovaya-ploshchadka-v-detskom-sadu-risuno-3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412" y="4293840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avatars.mds.yandex.net/i?id=a933d16f2785a18d885c9b6fd61a1ae2ecf408bc-4499710-images-thumbs&amp;n=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r="16862" b="5312"/>
          <a:stretch/>
        </p:blipFill>
        <p:spPr bwMode="auto">
          <a:xfrm>
            <a:off x="767408" y="4500570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Педагог воспитатель рисунок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7101" r="29414" b="8036"/>
          <a:stretch/>
        </p:blipFill>
        <p:spPr bwMode="auto">
          <a:xfrm>
            <a:off x="3930480" y="1340768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81686" y="571480"/>
            <a:ext cx="550072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воспитатель</a:t>
            </a:r>
            <a:endParaRPr lang="ru-RU" sz="35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https://www.complace.ru/wp-content/uploads/2022/12/%D1%80%D0%B5%D0%BC%D0%BE%D0%BD%D1%82-%D0%BD%D0%BE%D1%83%D1%82%D0%B1%D1%83%D0%BA%D0%BE%D0%B2-Acer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3516"/>
          <a:stretch/>
        </p:blipFill>
        <p:spPr bwMode="auto">
          <a:xfrm>
            <a:off x="6312024" y="4500570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avatars.mds.yandex.net/i?id=5f7550980e233b8fc7c85d71010cbd03daa1a525-9858428-images-thumbs&amp;ref=rim&amp;n=33&amp;w=267&amp;h=20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5" y="1401423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https://gas-kvas.com/uploads/posts/2023-02/1676446804_gas-kvas-com-p-detskii-risunok-direktor-32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2" t="19593" r="100" b="1677"/>
          <a:stretch/>
        </p:blipFill>
        <p:spPr bwMode="auto">
          <a:xfrm>
            <a:off x="3575720" y="4157732"/>
            <a:ext cx="216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4" descr="https://ds88.centerstart.ru/sites/ds88.centerstart.ru/files/archive/img/klimontova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9"/>
          <a:stretch/>
        </p:blipFill>
        <p:spPr bwMode="auto">
          <a:xfrm>
            <a:off x="6816080" y="1699611"/>
            <a:ext cx="216365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https://avatars.mds.yandex.net/i?id=9fdcaabbb8d25dc1856421d6f3a2e53b_l-9657618-images-thumbs&amp;n=13">
            <a:extLst>
              <a:ext uri="{FF2B5EF4-FFF2-40B4-BE49-F238E27FC236}">
                <a16:creationId xmlns:a16="http://schemas.microsoft.com/office/drawing/2014/main" xmlns="" id="{CF98D4AC-2F35-4037-A093-A213C8AE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8" y="1827027"/>
            <a:ext cx="2160000" cy="2016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2971800" y="2538736"/>
            <a:ext cx="7893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-конечная звезда 10"/>
          <p:cNvSpPr/>
          <p:nvPr/>
        </p:nvSpPr>
        <p:spPr>
          <a:xfrm>
            <a:off x="453332" y="3212974"/>
            <a:ext cx="3672408" cy="3148129"/>
          </a:xfrm>
          <a:prstGeom prst="star5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3565629" y="2437931"/>
            <a:ext cx="3835673" cy="3386656"/>
          </a:xfrm>
          <a:prstGeom prst="star5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84216" y="3727513"/>
            <a:ext cx="3429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spc="-10" dirty="0">
                <a:latin typeface="Times New Roman"/>
                <a:cs typeface="Times New Roman"/>
              </a:rPr>
              <a:t>Самостоятельность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8057" y="4337301"/>
            <a:ext cx="2602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spc="-10" dirty="0">
                <a:latin typeface="Times New Roman"/>
                <a:cs typeface="Times New Roman"/>
              </a:rPr>
              <a:t>Умение творчески и</a:t>
            </a:r>
          </a:p>
          <a:p>
            <a:pPr algn="ctr"/>
            <a:r>
              <a:rPr lang="ru-RU" sz="2200" spc="-10" dirty="0">
                <a:latin typeface="Times New Roman"/>
                <a:cs typeface="Times New Roman"/>
              </a:rPr>
              <a:t> нестандартно</a:t>
            </a:r>
          </a:p>
          <a:p>
            <a:pPr algn="ctr"/>
            <a:r>
              <a:rPr lang="ru-RU" sz="2200" spc="-10" dirty="0">
                <a:latin typeface="Times New Roman"/>
                <a:cs typeface="Times New Roman"/>
              </a:rPr>
              <a:t> мыслить</a:t>
            </a:r>
            <a:endParaRPr lang="ru-RU" sz="2200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6789233" y="3583127"/>
            <a:ext cx="3672408" cy="3148129"/>
          </a:xfrm>
          <a:prstGeom prst="star5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8625438" y="1201411"/>
            <a:ext cx="3672408" cy="3148129"/>
          </a:xfrm>
          <a:prstGeom prst="star5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5457087" y="-94646"/>
            <a:ext cx="3828995" cy="3148129"/>
          </a:xfrm>
          <a:prstGeom prst="star5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3240" y="4808112"/>
            <a:ext cx="2059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spc="-10" dirty="0">
                <a:latin typeface="Times New Roman"/>
                <a:cs typeface="Times New Roman"/>
              </a:rPr>
              <a:t>Настойчивость</a:t>
            </a:r>
            <a:r>
              <a:rPr lang="ru-RU" sz="2500" spc="-10" dirty="0">
                <a:latin typeface="Times New Roman"/>
                <a:cs typeface="Times New Roman"/>
              </a:rPr>
              <a:t> </a:t>
            </a:r>
            <a:endParaRPr lang="ru-RU" sz="2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77167" y="1201411"/>
            <a:ext cx="2448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spc="-10" dirty="0">
                <a:latin typeface="Times New Roman"/>
                <a:cs typeface="Times New Roman"/>
              </a:rPr>
              <a:t>Уверенность</a:t>
            </a:r>
          </a:p>
          <a:p>
            <a:pPr algn="ctr"/>
            <a:r>
              <a:rPr lang="ru-RU" sz="2200" spc="-10" dirty="0">
                <a:latin typeface="Times New Roman"/>
                <a:cs typeface="Times New Roman"/>
              </a:rPr>
              <a:t> в себе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082418" y="2437931"/>
            <a:ext cx="27584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spc="-10" dirty="0">
                <a:latin typeface="Times New Roman"/>
                <a:cs typeface="Times New Roman"/>
              </a:rPr>
              <a:t>Коммуникабельность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3" grpId="0"/>
      <p:bldP spid="6" grpId="0"/>
      <p:bldP spid="7" grpId="0" animBg="1"/>
      <p:bldP spid="9" grpId="0" animBg="1"/>
      <p:bldP spid="10" grpId="0" animBg="1"/>
      <p:bldP spid="5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/>
          <p:cNvSpPr txBox="1"/>
          <p:nvPr/>
        </p:nvSpPr>
        <p:spPr>
          <a:xfrm>
            <a:off x="6877049" y="386522"/>
            <a:ext cx="604859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Times New Roman"/>
                <a:cs typeface="Times New Roman"/>
              </a:rPr>
              <a:t>Storytelling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–</a:t>
            </a:r>
            <a:r>
              <a:rPr lang="ru-RU" sz="2200" spc="-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«рассказывание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историй» </a:t>
            </a:r>
            <a:endParaRPr lang="ru-RU" sz="2200" spc="-10" dirty="0">
              <a:latin typeface="Times New Roman"/>
              <a:cs typeface="Times New Roman"/>
            </a:endParaRPr>
          </a:p>
          <a:p>
            <a:pPr marL="12700" marR="100076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(от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англ.: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story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история,</a:t>
            </a:r>
            <a:r>
              <a:rPr lang="ru-RU" sz="22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telling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–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рассказывать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5278526" y="1988840"/>
            <a:ext cx="539559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imes New Roman"/>
                <a:cs typeface="Times New Roman"/>
              </a:rPr>
              <a:t>«Сказительство»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-</a:t>
            </a: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sz="2200" spc="-10" dirty="0">
                <a:latin typeface="Times New Roman"/>
                <a:cs typeface="Times New Roman"/>
              </a:rPr>
              <a:t>Повествование сказок, былин, мифов и т.п.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5718" t="60690" r="63167" b="12873"/>
          <a:stretch/>
        </p:blipFill>
        <p:spPr bwMode="auto">
          <a:xfrm>
            <a:off x="8600994" y="3016685"/>
            <a:ext cx="2901946" cy="33814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95400" y="4184836"/>
            <a:ext cx="7277100" cy="145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  <a:tabLst>
                <a:tab pos="4528185" algn="l"/>
              </a:tabLst>
            </a:pPr>
            <a:r>
              <a:rPr lang="ru-RU" sz="2200" b="1" spc="-10" dirty="0">
                <a:latin typeface="Times New Roman"/>
                <a:cs typeface="Times New Roman"/>
              </a:rPr>
              <a:t>Дэвид Армстронг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528185" algn="l"/>
              </a:tabLst>
            </a:pPr>
            <a:r>
              <a:rPr lang="ru-RU" sz="2200" spc="-10" dirty="0">
                <a:latin typeface="Times New Roman"/>
                <a:cs typeface="Times New Roman"/>
              </a:rPr>
              <a:t>считал,  что истории, рассказанные от своего имени, легче  воспринимаются слушателями, они увлекательнее и  интереснее, чем читаемая книга. </a:t>
            </a:r>
          </a:p>
        </p:txBody>
      </p:sp>
      <p:pic>
        <p:nvPicPr>
          <p:cNvPr id="2050" name="Picture 2" descr="https://imgsli.com/i/ea643a8f-e733-4e04-811f-810d2f95e3b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r="9670"/>
          <a:stretch/>
        </p:blipFill>
        <p:spPr bwMode="auto">
          <a:xfrm>
            <a:off x="1553157" y="883741"/>
            <a:ext cx="3174691" cy="25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psy-fl.ru/wp-content/uploads/2020/11/s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5282" r="9361" b="8944"/>
          <a:stretch/>
        </p:blipFill>
        <p:spPr bwMode="auto">
          <a:xfrm>
            <a:off x="2952728" y="2214554"/>
            <a:ext cx="2726488" cy="18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i?id=e34a6cc428a8cb2176ffc7b612b5336125079290-1019979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" y="1270110"/>
            <a:ext cx="2597395" cy="16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livedune.com/ru/blog/images/tild3139-6162-4937-b636-363162643364__kak_pravilno_iskat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41" y="668592"/>
            <a:ext cx="2483810" cy="18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chips-journal.ru/files/news/2018-05-21/9wMKTbZVb6on9-_98Pxs02MQa3zoqSst_3720_24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78" y="4071942"/>
            <a:ext cx="2622038" cy="17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images.radio-canada.ca/v1/ici-info/16x9/psychologue-scolaire-enfa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8" y="2171438"/>
            <a:ext cx="2866408" cy="18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646" y="4357694"/>
            <a:ext cx="3011022" cy="2121115"/>
          </a:xfrm>
          <a:prstGeom prst="rect">
            <a:avLst/>
          </a:prstGeom>
        </p:spPr>
      </p:pic>
      <p:pic>
        <p:nvPicPr>
          <p:cNvPr id="9" name="Picture 16" descr="https://png.pngtree.com/png-clipart/20200401/original/pngtree-modern-flat-design-concept-of-ui-ux-design-with-characters-and-png-image_53329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5635" r="5281" b="11423"/>
          <a:stretch/>
        </p:blipFill>
        <p:spPr bwMode="auto">
          <a:xfrm>
            <a:off x="9224801" y="4214818"/>
            <a:ext cx="2967199" cy="20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s://avatars.mds.yandex.net/i?id=928ca083a03e65acb5c1b1975f37e014bb3e9fcd-10547508-images-thumbs&amp;ref=rim&amp;n=33&amp;w=328&amp;h=2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47" y="53568"/>
            <a:ext cx="6756329" cy="17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67609" y="1403849"/>
            <a:ext cx="6912768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Области применения сторителлинга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676" y="2531449"/>
            <a:ext cx="2435717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ораторство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38612" y="5786454"/>
            <a:ext cx="3405099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социальные проекты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24232" y="4071942"/>
            <a:ext cx="1040671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спорт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8150" y="6215082"/>
            <a:ext cx="1803700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маркетинг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96198" y="4000504"/>
            <a:ext cx="1928733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психология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16915" y="2496690"/>
            <a:ext cx="1459054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реклама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167834" y="5965448"/>
            <a:ext cx="2739853" cy="892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проектирование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интерфейсов</a:t>
            </a:r>
          </a:p>
        </p:txBody>
      </p:sp>
    </p:spTree>
    <p:extLst>
      <p:ext uri="{BB962C8B-B14F-4D97-AF65-F5344CB8AC3E}">
        <p14:creationId xmlns:p14="http://schemas.microsoft.com/office/powerpoint/2010/main" val="11389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63" y="3865"/>
            <a:ext cx="11201400" cy="38679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2790" y="5419592"/>
            <a:ext cx="7349209" cy="14384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7688" y="1196752"/>
            <a:ext cx="847788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10">
                <a:solidFill>
                  <a:srgbClr val="000000"/>
                </a:solidFill>
              </a:rPr>
              <a:t>Цел</a:t>
            </a:r>
            <a:r>
              <a:rPr lang="ru-RU" sz="2200" spc="-10" dirty="0" err="1">
                <a:solidFill>
                  <a:srgbClr val="000000"/>
                </a:solidFill>
              </a:rPr>
              <a:t>ь</a:t>
            </a:r>
            <a:r>
              <a:rPr sz="2200" spc="-10">
                <a:solidFill>
                  <a:srgbClr val="000000"/>
                </a:solidFill>
              </a:rPr>
              <a:t>:</a:t>
            </a:r>
            <a:endParaRPr sz="2200" dirty="0"/>
          </a:p>
          <a:p>
            <a:pPr marL="12700" marR="5080">
              <a:lnSpc>
                <a:spcPct val="100000"/>
              </a:lnSpc>
            </a:pPr>
            <a:r>
              <a:rPr lang="ru-RU" sz="2100" b="0" spc="-10" dirty="0">
                <a:solidFill>
                  <a:schemeClr val="tx1"/>
                </a:solidFill>
              </a:rPr>
              <a:t>привлечь внимание детей с начала повествования и удерживать его в течение всей истории, донести основную мысль истории.</a:t>
            </a:r>
            <a:endParaRPr sz="2100" b="0" spc="-10" dirty="0"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8095" y="2556994"/>
            <a:ext cx="10921988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7800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latin typeface="Times New Roman"/>
                <a:cs typeface="Times New Roman"/>
              </a:rPr>
              <a:t>Задачи:</a:t>
            </a:r>
            <a:endParaRPr sz="2200" dirty="0">
              <a:latin typeface="Times New Roman"/>
              <a:cs typeface="Times New Roman"/>
            </a:endParaRPr>
          </a:p>
          <a:p>
            <a:pPr marL="1790064" lvl="0" indent="-342265">
              <a:buFont typeface="Wingdings"/>
              <a:buChar char=""/>
              <a:tabLst>
                <a:tab pos="1790064" algn="l"/>
              </a:tabLst>
            </a:pPr>
            <a:r>
              <a:rPr lang="ru-RU" sz="2100" spc="-10" dirty="0">
                <a:latin typeface="Times New Roman"/>
                <a:cs typeface="Times New Roman"/>
              </a:rPr>
              <a:t>систематизировать и донести информацию посредством использования технологии;</a:t>
            </a:r>
          </a:p>
          <a:p>
            <a:pPr marL="1790064" indent="-342265">
              <a:lnSpc>
                <a:spcPct val="100000"/>
              </a:lnSpc>
              <a:buFont typeface="Wingdings"/>
              <a:buChar char=""/>
              <a:tabLst>
                <a:tab pos="1790064" algn="l"/>
              </a:tabLst>
            </a:pPr>
            <a:r>
              <a:rPr lang="ru-RU" sz="2100" spc="-10" dirty="0">
                <a:latin typeface="Times New Roman"/>
                <a:cs typeface="Times New Roman"/>
              </a:rPr>
              <a:t>формировать умение составлять рассказы с последовательно развивающимся действием;</a:t>
            </a:r>
          </a:p>
          <a:p>
            <a:pPr marL="1790064" indent="-342265">
              <a:lnSpc>
                <a:spcPct val="100000"/>
              </a:lnSpc>
              <a:buFont typeface="Wingdings"/>
              <a:buChar char=""/>
              <a:tabLst>
                <a:tab pos="1790064" algn="l"/>
              </a:tabLst>
            </a:pPr>
            <a:r>
              <a:rPr sz="2100" spc="-10" dirty="0" err="1">
                <a:latin typeface="Times New Roman"/>
                <a:cs typeface="Times New Roman"/>
              </a:rPr>
              <a:t>развивать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lang="ru-RU" sz="2100" spc="-65" dirty="0">
                <a:latin typeface="Times New Roman"/>
                <a:cs typeface="Times New Roman"/>
              </a:rPr>
              <a:t>связную грамматически правильную речь</a:t>
            </a:r>
            <a:r>
              <a:rPr sz="2100" dirty="0">
                <a:latin typeface="Times New Roman"/>
                <a:cs typeface="Times New Roman"/>
              </a:rPr>
              <a:t>,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endParaRPr lang="ru-RU" sz="2100" spc="-75" dirty="0">
              <a:latin typeface="Times New Roman"/>
              <a:cs typeface="Times New Roman"/>
            </a:endParaRPr>
          </a:p>
          <a:p>
            <a:pPr marL="1790064" lvl="0" indent="-342265">
              <a:buFont typeface="Wingdings"/>
              <a:buChar char=""/>
              <a:tabLst>
                <a:tab pos="1790064" algn="l"/>
              </a:tabLst>
            </a:pPr>
            <a:r>
              <a:rPr lang="ru-RU" sz="2100" spc="-10" dirty="0">
                <a:latin typeface="Times New Roman"/>
                <a:cs typeface="Times New Roman"/>
              </a:rPr>
              <a:t>развивать творческое</a:t>
            </a:r>
            <a:r>
              <a:rPr lang="ru-RU" sz="2100" spc="-85" dirty="0">
                <a:latin typeface="Times New Roman"/>
                <a:cs typeface="Times New Roman"/>
              </a:rPr>
              <a:t> </a:t>
            </a:r>
            <a:r>
              <a:rPr lang="ru-RU" sz="2100" dirty="0">
                <a:latin typeface="Times New Roman"/>
                <a:cs typeface="Times New Roman"/>
              </a:rPr>
              <a:t>мышление,</a:t>
            </a:r>
            <a:r>
              <a:rPr lang="ru-RU" sz="2100" spc="-65" dirty="0">
                <a:latin typeface="Times New Roman"/>
                <a:cs typeface="Times New Roman"/>
              </a:rPr>
              <a:t> </a:t>
            </a:r>
            <a:r>
              <a:rPr lang="ru-RU" sz="2100" spc="-10" dirty="0">
                <a:latin typeface="Times New Roman"/>
                <a:cs typeface="Times New Roman"/>
              </a:rPr>
              <a:t>воображение и фантазию:</a:t>
            </a:r>
          </a:p>
          <a:p>
            <a:pPr marL="1790064" lvl="0" indent="-342265">
              <a:buFont typeface="Wingdings"/>
              <a:buChar char=""/>
              <a:tabLst>
                <a:tab pos="1790064" algn="l"/>
              </a:tabLst>
            </a:pPr>
            <a:r>
              <a:rPr lang="ru-RU" sz="2100" spc="-10" dirty="0">
                <a:latin typeface="Times New Roman"/>
                <a:cs typeface="Times New Roman"/>
              </a:rPr>
              <a:t>развивать коммуникативные навыки дошкольников.</a:t>
            </a:r>
          </a:p>
          <a:p>
            <a:pPr marL="1790064" indent="-342265">
              <a:buFont typeface="Wingdings"/>
              <a:buChar char=""/>
              <a:tabLst>
                <a:tab pos="1790064" algn="l"/>
              </a:tabLst>
            </a:pPr>
            <a:r>
              <a:rPr lang="ru-RU" sz="2100" spc="-10" dirty="0">
                <a:latin typeface="Times New Roman"/>
                <a:cs typeface="Times New Roman"/>
              </a:rPr>
              <a:t>учить быть доброжелательными и корректными собеседниками, воспитывать культуру речевого общения.</a:t>
            </a:r>
          </a:p>
          <a:p>
            <a:pPr marL="1790064" lvl="0" indent="-342265">
              <a:buFont typeface="Wingdings"/>
              <a:buChar char=""/>
              <a:tabLst>
                <a:tab pos="1790064" algn="l"/>
              </a:tabLst>
            </a:pPr>
            <a:endParaRPr lang="ru-RU" sz="2100" spc="-10" dirty="0">
              <a:latin typeface="Times New Roman"/>
              <a:cs typeface="Times New Roman"/>
            </a:endParaRPr>
          </a:p>
          <a:p>
            <a:pPr marL="1790064" lvl="0" indent="-342265">
              <a:tabLst>
                <a:tab pos="1790064" algn="l"/>
              </a:tabLst>
            </a:pPr>
            <a:r>
              <a:rPr sz="2200" b="1" spc="-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endParaRPr lang="ru-RU" sz="2100" spc="-10" dirty="0">
              <a:solidFill>
                <a:srgbClr val="0D0D0D"/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2056" y="407158"/>
            <a:ext cx="310533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500" b="1" dirty="0">
                <a:solidFill>
                  <a:srgbClr val="FF0000"/>
                </a:solidFill>
                <a:latin typeface="Times New Roman"/>
                <a:cs typeface="Times New Roman"/>
              </a:rPr>
              <a:t>Сторителлинг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Шестиугольник 22"/>
          <p:cNvSpPr/>
          <p:nvPr/>
        </p:nvSpPr>
        <p:spPr>
          <a:xfrm>
            <a:off x="3124621" y="3962547"/>
            <a:ext cx="2889993" cy="2016224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996"/>
          </a:xfrm>
          <a:prstGeom prst="rect">
            <a:avLst/>
          </a:prstGeom>
        </p:spPr>
      </p:pic>
      <p:sp>
        <p:nvSpPr>
          <p:cNvPr id="15" name="Шестиугольник 14"/>
          <p:cNvSpPr/>
          <p:nvPr/>
        </p:nvSpPr>
        <p:spPr>
          <a:xfrm>
            <a:off x="8068525" y="3059378"/>
            <a:ext cx="2879749" cy="2016224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2782442" y="3052277"/>
            <a:ext cx="2879749" cy="2016224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2826458" y="3054684"/>
            <a:ext cx="2879749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200" b="1" dirty="0"/>
          </a:p>
          <a:p>
            <a:pPr marL="0" indent="0" algn="ctr">
              <a:buNone/>
            </a:pPr>
            <a:endParaRPr lang="ru-RU" sz="2200" b="1" dirty="0"/>
          </a:p>
          <a:p>
            <a:pPr marL="0" indent="0" algn="ctr">
              <a:buNone/>
            </a:pPr>
            <a:r>
              <a:rPr lang="ru-RU" sz="2000" b="1" dirty="0"/>
              <a:t>КЛАССИЧЕСКИЙ</a:t>
            </a: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8109275" y="3030706"/>
            <a:ext cx="2879749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200" b="1" dirty="0"/>
          </a:p>
          <a:p>
            <a:pPr marL="0" indent="0" algn="ctr">
              <a:buNone/>
            </a:pPr>
            <a:endParaRPr lang="ru-RU" sz="2200" b="1" dirty="0"/>
          </a:p>
          <a:p>
            <a:pPr marL="0" indent="0" algn="ctr">
              <a:buNone/>
            </a:pPr>
            <a:r>
              <a:rPr lang="ru-RU" sz="2000" b="1" dirty="0"/>
              <a:t>ЦИФРОВОЙ</a:t>
            </a:r>
          </a:p>
        </p:txBody>
      </p:sp>
      <p:sp>
        <p:nvSpPr>
          <p:cNvPr id="20" name="Стрелка вниз 19"/>
          <p:cNvSpPr/>
          <p:nvPr/>
        </p:nvSpPr>
        <p:spPr>
          <a:xfrm rot="2525929">
            <a:off x="5638653" y="2435846"/>
            <a:ext cx="432048" cy="792088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6650967" y="2794252"/>
            <a:ext cx="432048" cy="792088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 rot="19685316">
            <a:off x="7668909" y="2424150"/>
            <a:ext cx="432048" cy="792088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5421658" y="3962547"/>
            <a:ext cx="2889993" cy="2016224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5470002" y="3960140"/>
            <a:ext cx="2879749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200" b="1" dirty="0"/>
          </a:p>
          <a:p>
            <a:pPr marL="0" indent="0" algn="ctr">
              <a:buNone/>
            </a:pPr>
            <a:endParaRPr lang="ru-RU" sz="2200" b="1" dirty="0"/>
          </a:p>
          <a:p>
            <a:pPr marL="0" indent="0" algn="ctr">
              <a:buNone/>
            </a:pPr>
            <a:r>
              <a:rPr lang="ru-RU" sz="2000" b="1" dirty="0"/>
              <a:t>АКТИВНЫЙ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4569617" y="372600"/>
            <a:ext cx="4680520" cy="1828800"/>
          </a:xfrm>
          <a:prstGeom prst="hexag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400" b="1" dirty="0"/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4569617" y="188640"/>
            <a:ext cx="4680520" cy="202991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ВИДЫ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ПЕДАГОГИЧЕСКОГО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 СТОРИТЕЛЛИНГА</a:t>
            </a:r>
          </a:p>
          <a:p>
            <a:pPr marL="0" indent="0" algn="ctr">
              <a:buNone/>
            </a:pP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2" grpId="0" animBg="1"/>
      <p:bldP spid="24" grpId="0" animBg="1"/>
      <p:bldP spid="25" grpId="0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ject 2"/>
          <p:cNvPicPr/>
          <p:nvPr/>
        </p:nvPicPr>
        <p:blipFill rotWithShape="1">
          <a:blip r:embed="rId2" cstate="print"/>
          <a:srcRect r="64267" b="8044"/>
          <a:stretch/>
        </p:blipFill>
        <p:spPr>
          <a:xfrm>
            <a:off x="0" y="3865"/>
            <a:ext cx="4002564" cy="355675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7B458242-9EC1-4DBF-B5B0-F7FD49BB5CD6}"/>
              </a:ext>
            </a:extLst>
          </p:cNvPr>
          <p:cNvSpPr/>
          <p:nvPr/>
        </p:nvSpPr>
        <p:spPr>
          <a:xfrm>
            <a:off x="1415480" y="965160"/>
            <a:ext cx="3312000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D0D0D"/>
                </a:solidFill>
                <a:latin typeface="Times New Roman"/>
                <a:cs typeface="Times New Roman"/>
              </a:rPr>
              <a:t>разнообразить</a:t>
            </a:r>
            <a:r>
              <a:rPr lang="ru-RU" sz="1800" spc="-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образовательную</a:t>
            </a:r>
            <a:r>
              <a:rPr lang="ru-RU" sz="1800" spc="-3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деятельность с детьми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CB2F0E1-B9C6-42B1-A515-9DD7B516F63A}"/>
              </a:ext>
            </a:extLst>
          </p:cNvPr>
          <p:cNvSpPr/>
          <p:nvPr/>
        </p:nvSpPr>
        <p:spPr>
          <a:xfrm>
            <a:off x="4727848" y="173072"/>
            <a:ext cx="3312000" cy="15841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tabLst>
                <a:tab pos="298450" algn="l"/>
              </a:tabLst>
            </a:pPr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успешно использовать в проектной и совместной деятельности детей</a:t>
            </a: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91A0A6C7-39F4-4D57-B6AA-B901510F0094}"/>
              </a:ext>
            </a:extLst>
          </p:cNvPr>
          <p:cNvSpPr/>
          <p:nvPr/>
        </p:nvSpPr>
        <p:spPr>
          <a:xfrm>
            <a:off x="8198516" y="1025948"/>
            <a:ext cx="3312000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D0D0D"/>
                </a:solidFill>
                <a:latin typeface="Times New Roman"/>
                <a:cs typeface="Times New Roman"/>
              </a:rPr>
              <a:t>применять как на индивидуальных, так и на подгрупповых занятиях</a:t>
            </a: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EFF25865-F515-453B-A131-8F82C3C72268}"/>
              </a:ext>
            </a:extLst>
          </p:cNvPr>
          <p:cNvSpPr/>
          <p:nvPr/>
        </p:nvSpPr>
        <p:spPr>
          <a:xfrm>
            <a:off x="1343472" y="2979024"/>
            <a:ext cx="3312000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lvl="0" algn="ctr">
              <a:spcBef>
                <a:spcPts val="5"/>
              </a:spcBef>
              <a:tabLst>
                <a:tab pos="298450" algn="l"/>
              </a:tabLst>
            </a:pPr>
            <a:r>
              <a:rPr lang="ru-RU" sz="1800" dirty="0">
                <a:solidFill>
                  <a:srgbClr val="0D0D0D"/>
                </a:solidFill>
                <a:latin typeface="Times New Roman"/>
                <a:cs typeface="Times New Roman"/>
              </a:rPr>
              <a:t>заинтересовать каждого ребенка в происходящем действии;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B5045795-C2D0-4E58-9DE0-9E166D69F9EE}"/>
              </a:ext>
            </a:extLst>
          </p:cNvPr>
          <p:cNvSpPr/>
          <p:nvPr/>
        </p:nvSpPr>
        <p:spPr>
          <a:xfrm>
            <a:off x="8591083" y="3059175"/>
            <a:ext cx="3312000" cy="1656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5"/>
              </a:spcBef>
              <a:tabLst>
                <a:tab pos="298450" algn="l"/>
              </a:tabLst>
            </a:pPr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развивать связную грамматически  правильную устную речь;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EC52E60C-C2F1-4CEE-AC1D-13A2176BDFE2}"/>
              </a:ext>
            </a:extLst>
          </p:cNvPr>
          <p:cNvSpPr/>
          <p:nvPr/>
        </p:nvSpPr>
        <p:spPr>
          <a:xfrm>
            <a:off x="2567607" y="4635208"/>
            <a:ext cx="3312370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5"/>
              </a:spcBef>
              <a:tabLst>
                <a:tab pos="298450" algn="l"/>
              </a:tabLst>
            </a:pPr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научить</a:t>
            </a:r>
            <a:r>
              <a:rPr lang="ru-RU" sz="1800" spc="-8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0D0D0D"/>
                </a:solidFill>
                <a:latin typeface="Times New Roman"/>
                <a:cs typeface="Times New Roman"/>
              </a:rPr>
              <a:t>воспринимать</a:t>
            </a:r>
            <a:r>
              <a:rPr lang="ru-RU" sz="1800" spc="-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0D0D0D"/>
                </a:solidFill>
                <a:latin typeface="Times New Roman"/>
                <a:cs typeface="Times New Roman"/>
              </a:rPr>
              <a:t>и</a:t>
            </a:r>
            <a:r>
              <a:rPr lang="ru-RU" sz="1800" spc="-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усваивать</a:t>
            </a:r>
            <a:r>
              <a:rPr lang="ru-RU" sz="18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0D0D0D"/>
                </a:solidFill>
                <a:latin typeface="Times New Roman"/>
                <a:cs typeface="Times New Roman"/>
              </a:rPr>
              <a:t>внешнюю</a:t>
            </a:r>
            <a:r>
              <a:rPr lang="ru-RU" sz="1800" spc="-7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информацию;</a:t>
            </a: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CB2F0E1-B9C6-42B1-A515-9DD7B516F63A}"/>
              </a:ext>
            </a:extLst>
          </p:cNvPr>
          <p:cNvSpPr/>
          <p:nvPr/>
        </p:nvSpPr>
        <p:spPr>
          <a:xfrm>
            <a:off x="6365170" y="4635208"/>
            <a:ext cx="3312000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tabLst>
                <a:tab pos="298450" algn="l"/>
              </a:tabLst>
            </a:pPr>
            <a:r>
              <a:rPr lang="ru-RU" sz="1800" spc="-10" dirty="0">
                <a:solidFill>
                  <a:srgbClr val="0D0D0D"/>
                </a:solidFill>
                <a:latin typeface="Times New Roman"/>
                <a:cs typeface="Times New Roman"/>
              </a:rPr>
              <a:t>облегчить процесс запоминания</a:t>
            </a:r>
            <a:endParaRPr lang="ru-RU" sz="1800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0991" y="2806846"/>
            <a:ext cx="34852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СТОРИТЕЛЛИНГ</a:t>
            </a:r>
            <a:endParaRPr lang="ru-RU" sz="3000" dirty="0"/>
          </a:p>
        </p:txBody>
      </p:sp>
      <p:sp>
        <p:nvSpPr>
          <p:cNvPr id="2" name="Стрелка вниз 1"/>
          <p:cNvSpPr/>
          <p:nvPr/>
        </p:nvSpPr>
        <p:spPr>
          <a:xfrm rot="19955201">
            <a:off x="7081237" y="39458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95967">
            <a:off x="5541966" y="389274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7640161">
            <a:off x="8411063" y="312014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6410452" y="192794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4166343">
            <a:off x="7811446" y="2093897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4079059">
            <a:off x="4613043" y="315825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7527922">
            <a:off x="4893438" y="21133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4775453" y="1376533"/>
            <a:ext cx="4535257" cy="1273175"/>
            <a:chOff x="1462976" y="1185609"/>
            <a:chExt cx="6650990" cy="1273175"/>
          </a:xfrm>
        </p:grpSpPr>
        <p:sp>
          <p:nvSpPr>
            <p:cNvPr id="3" name="object 4"/>
            <p:cNvSpPr/>
            <p:nvPr/>
          </p:nvSpPr>
          <p:spPr>
            <a:xfrm>
              <a:off x="1475993" y="1291590"/>
              <a:ext cx="807720" cy="1153795"/>
            </a:xfrm>
            <a:custGeom>
              <a:avLst/>
              <a:gdLst/>
              <a:ahLst/>
              <a:cxnLst/>
              <a:rect l="l" t="t" r="r" b="b"/>
              <a:pathLst>
                <a:path w="807719" h="1153795">
                  <a:moveTo>
                    <a:pt x="807719" y="0"/>
                  </a:moveTo>
                  <a:lnTo>
                    <a:pt x="403859" y="403860"/>
                  </a:lnTo>
                  <a:lnTo>
                    <a:pt x="0" y="0"/>
                  </a:lnTo>
                  <a:lnTo>
                    <a:pt x="0" y="749808"/>
                  </a:lnTo>
                  <a:lnTo>
                    <a:pt x="403859" y="1153668"/>
                  </a:lnTo>
                  <a:lnTo>
                    <a:pt x="807719" y="749808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5"/>
            <p:cNvSpPr/>
            <p:nvPr/>
          </p:nvSpPr>
          <p:spPr>
            <a:xfrm>
              <a:off x="1475993" y="1291590"/>
              <a:ext cx="807720" cy="1153795"/>
            </a:xfrm>
            <a:custGeom>
              <a:avLst/>
              <a:gdLst/>
              <a:ahLst/>
              <a:cxnLst/>
              <a:rect l="l" t="t" r="r" b="b"/>
              <a:pathLst>
                <a:path w="807719" h="1153795">
                  <a:moveTo>
                    <a:pt x="807719" y="0"/>
                  </a:moveTo>
                  <a:lnTo>
                    <a:pt x="807719" y="749808"/>
                  </a:lnTo>
                  <a:lnTo>
                    <a:pt x="403859" y="1153668"/>
                  </a:lnTo>
                  <a:lnTo>
                    <a:pt x="0" y="749808"/>
                  </a:lnTo>
                  <a:lnTo>
                    <a:pt x="0" y="0"/>
                  </a:lnTo>
                  <a:lnTo>
                    <a:pt x="403859" y="403860"/>
                  </a:lnTo>
                  <a:lnTo>
                    <a:pt x="807719" y="0"/>
                  </a:lnTo>
                  <a:close/>
                </a:path>
              </a:pathLst>
            </a:custGeom>
            <a:ln w="25907">
              <a:solidFill>
                <a:srgbClr val="4BACC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6"/>
            <p:cNvSpPr/>
            <p:nvPr/>
          </p:nvSpPr>
          <p:spPr>
            <a:xfrm>
              <a:off x="2283713" y="1198627"/>
              <a:ext cx="5817235" cy="751840"/>
            </a:xfrm>
            <a:custGeom>
              <a:avLst/>
              <a:gdLst/>
              <a:ahLst/>
              <a:cxnLst/>
              <a:rect l="l" t="t" r="r" b="b"/>
              <a:pathLst>
                <a:path w="5817234" h="751839">
                  <a:moveTo>
                    <a:pt x="5691886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5691886" y="751332"/>
                  </a:lnTo>
                  <a:lnTo>
                    <a:pt x="5740630" y="741490"/>
                  </a:lnTo>
                  <a:lnTo>
                    <a:pt x="5780433" y="714652"/>
                  </a:lnTo>
                  <a:lnTo>
                    <a:pt x="5807268" y="674849"/>
                  </a:lnTo>
                  <a:lnTo>
                    <a:pt x="5817108" y="626110"/>
                  </a:lnTo>
                  <a:lnTo>
                    <a:pt x="5817108" y="125222"/>
                  </a:lnTo>
                  <a:lnTo>
                    <a:pt x="5807268" y="76477"/>
                  </a:lnTo>
                  <a:lnTo>
                    <a:pt x="5780433" y="36674"/>
                  </a:lnTo>
                  <a:lnTo>
                    <a:pt x="5740630" y="9839"/>
                  </a:lnTo>
                  <a:lnTo>
                    <a:pt x="569188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7"/>
            <p:cNvSpPr/>
            <p:nvPr/>
          </p:nvSpPr>
          <p:spPr>
            <a:xfrm>
              <a:off x="2283713" y="1198627"/>
              <a:ext cx="5817235" cy="751840"/>
            </a:xfrm>
            <a:custGeom>
              <a:avLst/>
              <a:gdLst/>
              <a:ahLst/>
              <a:cxnLst/>
              <a:rect l="l" t="t" r="r" b="b"/>
              <a:pathLst>
                <a:path w="5817234" h="751839">
                  <a:moveTo>
                    <a:pt x="5817108" y="125222"/>
                  </a:moveTo>
                  <a:lnTo>
                    <a:pt x="5817108" y="626110"/>
                  </a:lnTo>
                  <a:lnTo>
                    <a:pt x="5807268" y="674849"/>
                  </a:lnTo>
                  <a:lnTo>
                    <a:pt x="5780433" y="714652"/>
                  </a:lnTo>
                  <a:lnTo>
                    <a:pt x="5740630" y="741490"/>
                  </a:lnTo>
                  <a:lnTo>
                    <a:pt x="5691886" y="751332"/>
                  </a:lnTo>
                  <a:lnTo>
                    <a:pt x="0" y="751332"/>
                  </a:lnTo>
                  <a:lnTo>
                    <a:pt x="0" y="0"/>
                  </a:lnTo>
                  <a:lnTo>
                    <a:pt x="5691886" y="0"/>
                  </a:lnTo>
                  <a:lnTo>
                    <a:pt x="5740630" y="9839"/>
                  </a:lnTo>
                  <a:lnTo>
                    <a:pt x="5780433" y="36674"/>
                  </a:lnTo>
                  <a:lnTo>
                    <a:pt x="5807268" y="76477"/>
                  </a:lnTo>
                  <a:lnTo>
                    <a:pt x="5817108" y="125222"/>
                  </a:lnTo>
                  <a:close/>
                </a:path>
              </a:pathLst>
            </a:custGeom>
            <a:ln w="25908">
              <a:solidFill>
                <a:srgbClr val="4BACC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8"/>
          <p:cNvSpPr txBox="1"/>
          <p:nvPr/>
        </p:nvSpPr>
        <p:spPr>
          <a:xfrm>
            <a:off x="5072894" y="1592478"/>
            <a:ext cx="2535273" cy="615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2960" indent="-172720">
              <a:lnSpc>
                <a:spcPts val="2075"/>
              </a:lnSpc>
              <a:spcBef>
                <a:spcPts val="100"/>
              </a:spcBef>
              <a:buChar char="•"/>
              <a:tabLst>
                <a:tab pos="823594" algn="l"/>
              </a:tabLst>
            </a:pPr>
            <a:r>
              <a:rPr sz="2200" dirty="0">
                <a:latin typeface="Times New Roman"/>
                <a:cs typeface="Times New Roman"/>
              </a:rPr>
              <a:t>Простота</a:t>
            </a:r>
          </a:p>
          <a:p>
            <a:pPr marL="12700">
              <a:lnSpc>
                <a:spcPts val="255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8" name="object 9"/>
          <p:cNvGrpSpPr/>
          <p:nvPr/>
        </p:nvGrpSpPr>
        <p:grpSpPr>
          <a:xfrm>
            <a:off x="4775453" y="2383896"/>
            <a:ext cx="833755" cy="1179830"/>
            <a:chOff x="1462976" y="2192972"/>
            <a:chExt cx="833755" cy="1179830"/>
          </a:xfrm>
        </p:grpSpPr>
        <p:sp>
          <p:nvSpPr>
            <p:cNvPr id="9" name="object 10"/>
            <p:cNvSpPr/>
            <p:nvPr/>
          </p:nvSpPr>
          <p:spPr>
            <a:xfrm>
              <a:off x="1475993" y="2205990"/>
              <a:ext cx="807720" cy="1153795"/>
            </a:xfrm>
            <a:custGeom>
              <a:avLst/>
              <a:gdLst/>
              <a:ahLst/>
              <a:cxnLst/>
              <a:rect l="l" t="t" r="r" b="b"/>
              <a:pathLst>
                <a:path w="807719" h="1153795">
                  <a:moveTo>
                    <a:pt x="807719" y="0"/>
                  </a:moveTo>
                  <a:lnTo>
                    <a:pt x="403859" y="403860"/>
                  </a:lnTo>
                  <a:lnTo>
                    <a:pt x="0" y="0"/>
                  </a:lnTo>
                  <a:lnTo>
                    <a:pt x="0" y="749808"/>
                  </a:lnTo>
                  <a:lnTo>
                    <a:pt x="403859" y="1153668"/>
                  </a:lnTo>
                  <a:lnTo>
                    <a:pt x="807719" y="749808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47D87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/>
            <p:cNvSpPr/>
            <p:nvPr/>
          </p:nvSpPr>
          <p:spPr>
            <a:xfrm>
              <a:off x="1475993" y="2205990"/>
              <a:ext cx="807720" cy="1153795"/>
            </a:xfrm>
            <a:custGeom>
              <a:avLst/>
              <a:gdLst/>
              <a:ahLst/>
              <a:cxnLst/>
              <a:rect l="l" t="t" r="r" b="b"/>
              <a:pathLst>
                <a:path w="807719" h="1153795">
                  <a:moveTo>
                    <a:pt x="807719" y="0"/>
                  </a:moveTo>
                  <a:lnTo>
                    <a:pt x="807719" y="749808"/>
                  </a:lnTo>
                  <a:lnTo>
                    <a:pt x="403859" y="1153668"/>
                  </a:lnTo>
                  <a:lnTo>
                    <a:pt x="0" y="749808"/>
                  </a:lnTo>
                  <a:lnTo>
                    <a:pt x="0" y="0"/>
                  </a:lnTo>
                  <a:lnTo>
                    <a:pt x="403859" y="403860"/>
                  </a:lnTo>
                  <a:lnTo>
                    <a:pt x="807719" y="0"/>
                  </a:lnTo>
                  <a:close/>
                </a:path>
              </a:pathLst>
            </a:custGeom>
            <a:ln w="25907">
              <a:solidFill>
                <a:srgbClr val="47D87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2"/>
          <p:cNvSpPr txBox="1"/>
          <p:nvPr/>
        </p:nvSpPr>
        <p:spPr>
          <a:xfrm>
            <a:off x="5072895" y="2759387"/>
            <a:ext cx="2381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2" name="object 13"/>
          <p:cNvGrpSpPr/>
          <p:nvPr/>
        </p:nvGrpSpPr>
        <p:grpSpPr>
          <a:xfrm>
            <a:off x="5583173" y="2383897"/>
            <a:ext cx="3727537" cy="775970"/>
            <a:chOff x="2270696" y="2192973"/>
            <a:chExt cx="5843270" cy="775970"/>
          </a:xfrm>
        </p:grpSpPr>
        <p:sp>
          <p:nvSpPr>
            <p:cNvPr id="13" name="object 14"/>
            <p:cNvSpPr/>
            <p:nvPr/>
          </p:nvSpPr>
          <p:spPr>
            <a:xfrm>
              <a:off x="2283713" y="2205991"/>
              <a:ext cx="5817235" cy="749935"/>
            </a:xfrm>
            <a:custGeom>
              <a:avLst/>
              <a:gdLst/>
              <a:ahLst/>
              <a:cxnLst/>
              <a:rect l="l" t="t" r="r" b="b"/>
              <a:pathLst>
                <a:path w="5817234" h="749935">
                  <a:moveTo>
                    <a:pt x="5692140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5692140" y="749807"/>
                  </a:lnTo>
                  <a:lnTo>
                    <a:pt x="5740780" y="739986"/>
                  </a:lnTo>
                  <a:lnTo>
                    <a:pt x="5780503" y="713203"/>
                  </a:lnTo>
                  <a:lnTo>
                    <a:pt x="5807286" y="673480"/>
                  </a:lnTo>
                  <a:lnTo>
                    <a:pt x="5817108" y="624839"/>
                  </a:lnTo>
                  <a:lnTo>
                    <a:pt x="5817108" y="124967"/>
                  </a:lnTo>
                  <a:lnTo>
                    <a:pt x="5807286" y="76322"/>
                  </a:lnTo>
                  <a:lnTo>
                    <a:pt x="5780503" y="36599"/>
                  </a:lnTo>
                  <a:lnTo>
                    <a:pt x="5740780" y="9819"/>
                  </a:lnTo>
                  <a:lnTo>
                    <a:pt x="56921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5"/>
            <p:cNvSpPr/>
            <p:nvPr/>
          </p:nvSpPr>
          <p:spPr>
            <a:xfrm>
              <a:off x="2283713" y="2205991"/>
              <a:ext cx="5817235" cy="749935"/>
            </a:xfrm>
            <a:custGeom>
              <a:avLst/>
              <a:gdLst/>
              <a:ahLst/>
              <a:cxnLst/>
              <a:rect l="l" t="t" r="r" b="b"/>
              <a:pathLst>
                <a:path w="5817234" h="749935">
                  <a:moveTo>
                    <a:pt x="5817108" y="124967"/>
                  </a:moveTo>
                  <a:lnTo>
                    <a:pt x="5817108" y="624839"/>
                  </a:lnTo>
                  <a:lnTo>
                    <a:pt x="5807286" y="673480"/>
                  </a:lnTo>
                  <a:lnTo>
                    <a:pt x="5780503" y="713203"/>
                  </a:lnTo>
                  <a:lnTo>
                    <a:pt x="5740780" y="739986"/>
                  </a:lnTo>
                  <a:lnTo>
                    <a:pt x="5692140" y="749807"/>
                  </a:lnTo>
                  <a:lnTo>
                    <a:pt x="0" y="749807"/>
                  </a:lnTo>
                  <a:lnTo>
                    <a:pt x="0" y="0"/>
                  </a:lnTo>
                  <a:lnTo>
                    <a:pt x="5692140" y="0"/>
                  </a:lnTo>
                  <a:lnTo>
                    <a:pt x="5740780" y="9819"/>
                  </a:lnTo>
                  <a:lnTo>
                    <a:pt x="5780503" y="36599"/>
                  </a:lnTo>
                  <a:lnTo>
                    <a:pt x="5807286" y="76322"/>
                  </a:lnTo>
                  <a:lnTo>
                    <a:pt x="5817108" y="124967"/>
                  </a:lnTo>
                  <a:close/>
                </a:path>
              </a:pathLst>
            </a:custGeom>
            <a:ln w="25908">
              <a:solidFill>
                <a:srgbClr val="47D87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6"/>
          <p:cNvSpPr txBox="1"/>
          <p:nvPr/>
        </p:nvSpPr>
        <p:spPr>
          <a:xfrm>
            <a:off x="5711414" y="2598670"/>
            <a:ext cx="279339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2200" spc="-5" dirty="0">
                <a:latin typeface="Times New Roman"/>
                <a:cs typeface="Times New Roman"/>
              </a:rPr>
              <a:t>Неожиданность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5107915" y="3765580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17" name="object 21"/>
          <p:cNvGrpSpPr/>
          <p:nvPr/>
        </p:nvGrpSpPr>
        <p:grpSpPr>
          <a:xfrm>
            <a:off x="5583173" y="3389737"/>
            <a:ext cx="3727537" cy="775970"/>
            <a:chOff x="2270696" y="3198813"/>
            <a:chExt cx="5843270" cy="775970"/>
          </a:xfrm>
        </p:grpSpPr>
        <p:sp>
          <p:nvSpPr>
            <p:cNvPr id="18" name="object 22"/>
            <p:cNvSpPr/>
            <p:nvPr/>
          </p:nvSpPr>
          <p:spPr>
            <a:xfrm>
              <a:off x="2283713" y="3211831"/>
              <a:ext cx="5817235" cy="749935"/>
            </a:xfrm>
            <a:custGeom>
              <a:avLst/>
              <a:gdLst/>
              <a:ahLst/>
              <a:cxnLst/>
              <a:rect l="l" t="t" r="r" b="b"/>
              <a:pathLst>
                <a:path w="5817234" h="749935">
                  <a:moveTo>
                    <a:pt x="5692140" y="0"/>
                  </a:moveTo>
                  <a:lnTo>
                    <a:pt x="0" y="0"/>
                  </a:lnTo>
                  <a:lnTo>
                    <a:pt x="0" y="749807"/>
                  </a:lnTo>
                  <a:lnTo>
                    <a:pt x="5692140" y="749807"/>
                  </a:lnTo>
                  <a:lnTo>
                    <a:pt x="5740780" y="739986"/>
                  </a:lnTo>
                  <a:lnTo>
                    <a:pt x="5780503" y="713203"/>
                  </a:lnTo>
                  <a:lnTo>
                    <a:pt x="5807286" y="673480"/>
                  </a:lnTo>
                  <a:lnTo>
                    <a:pt x="5817108" y="624839"/>
                  </a:lnTo>
                  <a:lnTo>
                    <a:pt x="5817108" y="124967"/>
                  </a:lnTo>
                  <a:lnTo>
                    <a:pt x="5807286" y="76322"/>
                  </a:lnTo>
                  <a:lnTo>
                    <a:pt x="5780503" y="36599"/>
                  </a:lnTo>
                  <a:lnTo>
                    <a:pt x="5740780" y="9819"/>
                  </a:lnTo>
                  <a:lnTo>
                    <a:pt x="56921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23"/>
            <p:cNvSpPr/>
            <p:nvPr/>
          </p:nvSpPr>
          <p:spPr>
            <a:xfrm>
              <a:off x="2283713" y="3211831"/>
              <a:ext cx="5817235" cy="749935"/>
            </a:xfrm>
            <a:custGeom>
              <a:avLst/>
              <a:gdLst/>
              <a:ahLst/>
              <a:cxnLst/>
              <a:rect l="l" t="t" r="r" b="b"/>
              <a:pathLst>
                <a:path w="5817234" h="749935">
                  <a:moveTo>
                    <a:pt x="5817108" y="124967"/>
                  </a:moveTo>
                  <a:lnTo>
                    <a:pt x="5817108" y="624839"/>
                  </a:lnTo>
                  <a:lnTo>
                    <a:pt x="5807286" y="673480"/>
                  </a:lnTo>
                  <a:lnTo>
                    <a:pt x="5780503" y="713203"/>
                  </a:lnTo>
                  <a:lnTo>
                    <a:pt x="5740780" y="739986"/>
                  </a:lnTo>
                  <a:lnTo>
                    <a:pt x="5692140" y="749807"/>
                  </a:lnTo>
                  <a:lnTo>
                    <a:pt x="0" y="749807"/>
                  </a:lnTo>
                  <a:lnTo>
                    <a:pt x="0" y="0"/>
                  </a:lnTo>
                  <a:lnTo>
                    <a:pt x="5692140" y="0"/>
                  </a:lnTo>
                  <a:lnTo>
                    <a:pt x="5740780" y="9819"/>
                  </a:lnTo>
                  <a:lnTo>
                    <a:pt x="5780503" y="36599"/>
                  </a:lnTo>
                  <a:lnTo>
                    <a:pt x="5807286" y="76322"/>
                  </a:lnTo>
                  <a:lnTo>
                    <a:pt x="5817108" y="124967"/>
                  </a:lnTo>
                  <a:close/>
                </a:path>
              </a:pathLst>
            </a:custGeom>
            <a:ln w="25908">
              <a:solidFill>
                <a:srgbClr val="ACE9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4"/>
          <p:cNvSpPr txBox="1"/>
          <p:nvPr/>
        </p:nvSpPr>
        <p:spPr>
          <a:xfrm>
            <a:off x="5711414" y="3486563"/>
            <a:ext cx="5013325" cy="30149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09"/>
              </a:spcBef>
              <a:buChar char="•"/>
              <a:tabLst>
                <a:tab pos="185420" algn="l"/>
              </a:tabLst>
            </a:pPr>
            <a:r>
              <a:rPr sz="2200" spc="-5" dirty="0" err="1">
                <a:latin typeface="Times New Roman"/>
                <a:cs typeface="Times New Roman"/>
              </a:rPr>
              <a:t>Конкретность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21" name="object 25"/>
          <p:cNvGrpSpPr/>
          <p:nvPr/>
        </p:nvGrpSpPr>
        <p:grpSpPr>
          <a:xfrm>
            <a:off x="4775453" y="4395576"/>
            <a:ext cx="833755" cy="1181735"/>
            <a:chOff x="1462976" y="4204652"/>
            <a:chExt cx="833755" cy="1181735"/>
          </a:xfrm>
        </p:grpSpPr>
        <p:sp>
          <p:nvSpPr>
            <p:cNvPr id="22" name="object 26"/>
            <p:cNvSpPr/>
            <p:nvPr/>
          </p:nvSpPr>
          <p:spPr>
            <a:xfrm>
              <a:off x="1475993" y="4217670"/>
              <a:ext cx="807720" cy="1155700"/>
            </a:xfrm>
            <a:custGeom>
              <a:avLst/>
              <a:gdLst/>
              <a:ahLst/>
              <a:cxnLst/>
              <a:rect l="l" t="t" r="r" b="b"/>
              <a:pathLst>
                <a:path w="807719" h="1155700">
                  <a:moveTo>
                    <a:pt x="807719" y="0"/>
                  </a:moveTo>
                  <a:lnTo>
                    <a:pt x="403859" y="403859"/>
                  </a:lnTo>
                  <a:lnTo>
                    <a:pt x="0" y="0"/>
                  </a:lnTo>
                  <a:lnTo>
                    <a:pt x="0" y="751331"/>
                  </a:lnTo>
                  <a:lnTo>
                    <a:pt x="403859" y="1155191"/>
                  </a:lnTo>
                  <a:lnTo>
                    <a:pt x="807719" y="751331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7"/>
            <p:cNvSpPr/>
            <p:nvPr/>
          </p:nvSpPr>
          <p:spPr>
            <a:xfrm>
              <a:off x="1475993" y="4217670"/>
              <a:ext cx="807720" cy="1155700"/>
            </a:xfrm>
            <a:custGeom>
              <a:avLst/>
              <a:gdLst/>
              <a:ahLst/>
              <a:cxnLst/>
              <a:rect l="l" t="t" r="r" b="b"/>
              <a:pathLst>
                <a:path w="807719" h="1155700">
                  <a:moveTo>
                    <a:pt x="807719" y="0"/>
                  </a:moveTo>
                  <a:lnTo>
                    <a:pt x="807719" y="751331"/>
                  </a:lnTo>
                  <a:lnTo>
                    <a:pt x="403859" y="1155191"/>
                  </a:lnTo>
                  <a:lnTo>
                    <a:pt x="0" y="751331"/>
                  </a:lnTo>
                  <a:lnTo>
                    <a:pt x="0" y="0"/>
                  </a:lnTo>
                  <a:lnTo>
                    <a:pt x="403859" y="403859"/>
                  </a:lnTo>
                  <a:lnTo>
                    <a:pt x="807719" y="0"/>
                  </a:lnTo>
                  <a:close/>
                </a:path>
              </a:pathLst>
            </a:custGeom>
            <a:ln w="25908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8"/>
          <p:cNvSpPr txBox="1"/>
          <p:nvPr/>
        </p:nvSpPr>
        <p:spPr>
          <a:xfrm>
            <a:off x="5107915" y="4771771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5" name="object 29"/>
          <p:cNvGrpSpPr/>
          <p:nvPr/>
        </p:nvGrpSpPr>
        <p:grpSpPr>
          <a:xfrm>
            <a:off x="5583237" y="4395641"/>
            <a:ext cx="3727473" cy="775970"/>
            <a:chOff x="2270760" y="4204717"/>
            <a:chExt cx="5843270" cy="775970"/>
          </a:xfrm>
        </p:grpSpPr>
        <p:sp>
          <p:nvSpPr>
            <p:cNvPr id="26" name="object 30"/>
            <p:cNvSpPr/>
            <p:nvPr/>
          </p:nvSpPr>
          <p:spPr>
            <a:xfrm>
              <a:off x="2283714" y="4217671"/>
              <a:ext cx="5817235" cy="749935"/>
            </a:xfrm>
            <a:custGeom>
              <a:avLst/>
              <a:gdLst/>
              <a:ahLst/>
              <a:cxnLst/>
              <a:rect l="l" t="t" r="r" b="b"/>
              <a:pathLst>
                <a:path w="5817234" h="749935">
                  <a:moveTo>
                    <a:pt x="5692140" y="0"/>
                  </a:moveTo>
                  <a:lnTo>
                    <a:pt x="0" y="0"/>
                  </a:lnTo>
                  <a:lnTo>
                    <a:pt x="0" y="749808"/>
                  </a:lnTo>
                  <a:lnTo>
                    <a:pt x="5692140" y="749808"/>
                  </a:lnTo>
                  <a:lnTo>
                    <a:pt x="5740780" y="739986"/>
                  </a:lnTo>
                  <a:lnTo>
                    <a:pt x="5780503" y="713203"/>
                  </a:lnTo>
                  <a:lnTo>
                    <a:pt x="5807286" y="673480"/>
                  </a:lnTo>
                  <a:lnTo>
                    <a:pt x="5817108" y="624840"/>
                  </a:lnTo>
                  <a:lnTo>
                    <a:pt x="5817108" y="124968"/>
                  </a:lnTo>
                  <a:lnTo>
                    <a:pt x="5807286" y="76322"/>
                  </a:lnTo>
                  <a:lnTo>
                    <a:pt x="5780503" y="36599"/>
                  </a:lnTo>
                  <a:lnTo>
                    <a:pt x="5740780" y="9819"/>
                  </a:lnTo>
                  <a:lnTo>
                    <a:pt x="56921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1"/>
            <p:cNvSpPr/>
            <p:nvPr/>
          </p:nvSpPr>
          <p:spPr>
            <a:xfrm>
              <a:off x="2283714" y="4217671"/>
              <a:ext cx="5817235" cy="749935"/>
            </a:xfrm>
            <a:custGeom>
              <a:avLst/>
              <a:gdLst/>
              <a:ahLst/>
              <a:cxnLst/>
              <a:rect l="l" t="t" r="r" b="b"/>
              <a:pathLst>
                <a:path w="5817234" h="749935">
                  <a:moveTo>
                    <a:pt x="5817108" y="124968"/>
                  </a:moveTo>
                  <a:lnTo>
                    <a:pt x="5817108" y="624840"/>
                  </a:lnTo>
                  <a:lnTo>
                    <a:pt x="5807286" y="673480"/>
                  </a:lnTo>
                  <a:lnTo>
                    <a:pt x="5780503" y="713203"/>
                  </a:lnTo>
                  <a:lnTo>
                    <a:pt x="5740780" y="739986"/>
                  </a:lnTo>
                  <a:lnTo>
                    <a:pt x="5692140" y="749808"/>
                  </a:lnTo>
                  <a:lnTo>
                    <a:pt x="0" y="749808"/>
                  </a:lnTo>
                  <a:lnTo>
                    <a:pt x="0" y="0"/>
                  </a:lnTo>
                  <a:lnTo>
                    <a:pt x="5692140" y="0"/>
                  </a:lnTo>
                  <a:lnTo>
                    <a:pt x="5740780" y="9819"/>
                  </a:lnTo>
                  <a:lnTo>
                    <a:pt x="5780503" y="36599"/>
                  </a:lnTo>
                  <a:lnTo>
                    <a:pt x="5807286" y="76322"/>
                  </a:lnTo>
                  <a:lnTo>
                    <a:pt x="5817108" y="124968"/>
                  </a:lnTo>
                  <a:close/>
                </a:path>
              </a:pathLst>
            </a:custGeom>
            <a:ln w="25908">
              <a:solidFill>
                <a:srgbClr val="F796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32"/>
          <p:cNvSpPr txBox="1"/>
          <p:nvPr/>
        </p:nvSpPr>
        <p:spPr>
          <a:xfrm>
            <a:off x="5711414" y="4492755"/>
            <a:ext cx="5513705" cy="30149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4785" marR="5080" indent="-172720">
              <a:lnSpc>
                <a:spcPts val="1860"/>
              </a:lnSpc>
              <a:spcBef>
                <a:spcPts val="409"/>
              </a:spcBef>
              <a:buChar char="•"/>
              <a:tabLst>
                <a:tab pos="185420" algn="l"/>
              </a:tabLst>
            </a:pPr>
            <a:r>
              <a:rPr sz="2200" dirty="0" err="1">
                <a:latin typeface="Times New Roman"/>
                <a:cs typeface="Times New Roman"/>
              </a:rPr>
              <a:t>Реалистичность</a:t>
            </a:r>
            <a:endParaRPr sz="2200" dirty="0">
              <a:latin typeface="Times New Roman"/>
              <a:cs typeface="Times New Roman"/>
            </a:endParaRPr>
          </a:p>
        </p:txBody>
      </p:sp>
      <p:grpSp>
        <p:nvGrpSpPr>
          <p:cNvPr id="29" name="object 17"/>
          <p:cNvGrpSpPr/>
          <p:nvPr/>
        </p:nvGrpSpPr>
        <p:grpSpPr>
          <a:xfrm>
            <a:off x="4762435" y="3402755"/>
            <a:ext cx="833755" cy="1179830"/>
            <a:chOff x="1462976" y="3198812"/>
            <a:chExt cx="833755" cy="1179830"/>
          </a:xfrm>
        </p:grpSpPr>
        <p:sp>
          <p:nvSpPr>
            <p:cNvPr id="30" name="object 18"/>
            <p:cNvSpPr/>
            <p:nvPr/>
          </p:nvSpPr>
          <p:spPr>
            <a:xfrm>
              <a:off x="1475993" y="3211829"/>
              <a:ext cx="807720" cy="1153795"/>
            </a:xfrm>
            <a:custGeom>
              <a:avLst/>
              <a:gdLst/>
              <a:ahLst/>
              <a:cxnLst/>
              <a:rect l="l" t="t" r="r" b="b"/>
              <a:pathLst>
                <a:path w="807719" h="1153795">
                  <a:moveTo>
                    <a:pt x="807719" y="0"/>
                  </a:moveTo>
                  <a:lnTo>
                    <a:pt x="403859" y="403860"/>
                  </a:lnTo>
                  <a:lnTo>
                    <a:pt x="0" y="0"/>
                  </a:lnTo>
                  <a:lnTo>
                    <a:pt x="0" y="749808"/>
                  </a:lnTo>
                  <a:lnTo>
                    <a:pt x="403859" y="1153668"/>
                  </a:lnTo>
                  <a:lnTo>
                    <a:pt x="807719" y="749808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ACE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9"/>
            <p:cNvSpPr/>
            <p:nvPr/>
          </p:nvSpPr>
          <p:spPr>
            <a:xfrm>
              <a:off x="1475993" y="3211829"/>
              <a:ext cx="807720" cy="1153795"/>
            </a:xfrm>
            <a:custGeom>
              <a:avLst/>
              <a:gdLst/>
              <a:ahLst/>
              <a:cxnLst/>
              <a:rect l="l" t="t" r="r" b="b"/>
              <a:pathLst>
                <a:path w="807719" h="1153795">
                  <a:moveTo>
                    <a:pt x="807719" y="0"/>
                  </a:moveTo>
                  <a:lnTo>
                    <a:pt x="807719" y="749808"/>
                  </a:lnTo>
                  <a:lnTo>
                    <a:pt x="403859" y="1153668"/>
                  </a:lnTo>
                  <a:lnTo>
                    <a:pt x="0" y="749808"/>
                  </a:lnTo>
                  <a:lnTo>
                    <a:pt x="0" y="0"/>
                  </a:lnTo>
                  <a:lnTo>
                    <a:pt x="403859" y="403860"/>
                  </a:lnTo>
                  <a:lnTo>
                    <a:pt x="807719" y="0"/>
                  </a:lnTo>
                  <a:close/>
                </a:path>
              </a:pathLst>
            </a:custGeom>
            <a:ln w="25907">
              <a:solidFill>
                <a:srgbClr val="ACE9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20"/>
          <p:cNvSpPr txBox="1"/>
          <p:nvPr/>
        </p:nvSpPr>
        <p:spPr>
          <a:xfrm>
            <a:off x="5094897" y="3778599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25423" y="457200"/>
            <a:ext cx="646843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3500" b="1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Принципы сочинения историй</a:t>
            </a:r>
          </a:p>
        </p:txBody>
      </p:sp>
      <p:pic>
        <p:nvPicPr>
          <p:cNvPr id="34" name="Picture 3" descr="IMG_5947"/>
          <p:cNvPicPr>
            <a:picLocks noChangeAspect="1" noChangeArrowheads="1"/>
          </p:cNvPicPr>
          <p:nvPr/>
        </p:nvPicPr>
        <p:blipFill>
          <a:blip r:embed="rId2" cstate="print"/>
          <a:srcRect l="20124" t="22891" r="32155"/>
          <a:stretch>
            <a:fillRect/>
          </a:stretch>
        </p:blipFill>
        <p:spPr bwMode="auto">
          <a:xfrm>
            <a:off x="9382148" y="1857364"/>
            <a:ext cx="237171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1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12657" y="975106"/>
            <a:ext cx="360807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52880">
              <a:lnSpc>
                <a:spcPct val="100000"/>
              </a:lnSpc>
              <a:spcBef>
                <a:spcPts val="105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1345" y="228600"/>
            <a:ext cx="41633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Структура истории</a:t>
            </a:r>
          </a:p>
        </p:txBody>
      </p:sp>
      <p:grpSp>
        <p:nvGrpSpPr>
          <p:cNvPr id="36" name="object 4"/>
          <p:cNvGrpSpPr/>
          <p:nvPr/>
        </p:nvGrpSpPr>
        <p:grpSpPr>
          <a:xfrm>
            <a:off x="3886200" y="1120338"/>
            <a:ext cx="2978150" cy="817244"/>
            <a:chOff x="1391348" y="1257236"/>
            <a:chExt cx="2978150" cy="817244"/>
          </a:xfrm>
          <a:solidFill>
            <a:srgbClr val="FFFF66"/>
          </a:solidFill>
        </p:grpSpPr>
        <p:sp>
          <p:nvSpPr>
            <p:cNvPr id="37" name="object 5"/>
            <p:cNvSpPr/>
            <p:nvPr/>
          </p:nvSpPr>
          <p:spPr>
            <a:xfrm>
              <a:off x="1404366" y="1467993"/>
              <a:ext cx="2754630" cy="593725"/>
            </a:xfrm>
            <a:custGeom>
              <a:avLst/>
              <a:gdLst/>
              <a:ahLst/>
              <a:cxnLst/>
              <a:rect l="l" t="t" r="r" b="b"/>
              <a:pathLst>
                <a:path w="2754629" h="593725">
                  <a:moveTo>
                    <a:pt x="2754249" y="0"/>
                  </a:moveTo>
                  <a:lnTo>
                    <a:pt x="0" y="0"/>
                  </a:lnTo>
                  <a:lnTo>
                    <a:pt x="0" y="593216"/>
                  </a:lnTo>
                  <a:lnTo>
                    <a:pt x="2754249" y="593216"/>
                  </a:lnTo>
                  <a:lnTo>
                    <a:pt x="27542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6"/>
            <p:cNvSpPr/>
            <p:nvPr/>
          </p:nvSpPr>
          <p:spPr>
            <a:xfrm>
              <a:off x="4158615" y="1270254"/>
              <a:ext cx="198120" cy="791210"/>
            </a:xfrm>
            <a:custGeom>
              <a:avLst/>
              <a:gdLst/>
              <a:ahLst/>
              <a:cxnLst/>
              <a:rect l="l" t="t" r="r" b="b"/>
              <a:pathLst>
                <a:path w="198120" h="791210">
                  <a:moveTo>
                    <a:pt x="197739" y="0"/>
                  </a:moveTo>
                  <a:lnTo>
                    <a:pt x="0" y="197738"/>
                  </a:lnTo>
                  <a:lnTo>
                    <a:pt x="0" y="790955"/>
                  </a:lnTo>
                  <a:lnTo>
                    <a:pt x="197739" y="593216"/>
                  </a:lnTo>
                  <a:lnTo>
                    <a:pt x="19773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7"/>
            <p:cNvSpPr/>
            <p:nvPr/>
          </p:nvSpPr>
          <p:spPr>
            <a:xfrm>
              <a:off x="1404366" y="1270254"/>
              <a:ext cx="2952115" cy="198120"/>
            </a:xfrm>
            <a:custGeom>
              <a:avLst/>
              <a:gdLst/>
              <a:ahLst/>
              <a:cxnLst/>
              <a:rect l="l" t="t" r="r" b="b"/>
              <a:pathLst>
                <a:path w="2952115" h="198119">
                  <a:moveTo>
                    <a:pt x="2951988" y="0"/>
                  </a:moveTo>
                  <a:lnTo>
                    <a:pt x="197739" y="0"/>
                  </a:lnTo>
                  <a:lnTo>
                    <a:pt x="0" y="197738"/>
                  </a:lnTo>
                  <a:lnTo>
                    <a:pt x="2754249" y="197738"/>
                  </a:lnTo>
                  <a:lnTo>
                    <a:pt x="295198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8"/>
            <p:cNvSpPr/>
            <p:nvPr/>
          </p:nvSpPr>
          <p:spPr>
            <a:xfrm>
              <a:off x="1404366" y="1270254"/>
              <a:ext cx="2952115" cy="791210"/>
            </a:xfrm>
            <a:custGeom>
              <a:avLst/>
              <a:gdLst/>
              <a:ahLst/>
              <a:cxnLst/>
              <a:rect l="l" t="t" r="r" b="b"/>
              <a:pathLst>
                <a:path w="2952115" h="791210">
                  <a:moveTo>
                    <a:pt x="0" y="197738"/>
                  </a:moveTo>
                  <a:lnTo>
                    <a:pt x="197739" y="0"/>
                  </a:lnTo>
                  <a:lnTo>
                    <a:pt x="2951988" y="0"/>
                  </a:lnTo>
                  <a:lnTo>
                    <a:pt x="2951988" y="593216"/>
                  </a:lnTo>
                  <a:lnTo>
                    <a:pt x="2754249" y="790955"/>
                  </a:lnTo>
                  <a:lnTo>
                    <a:pt x="0" y="790955"/>
                  </a:lnTo>
                  <a:lnTo>
                    <a:pt x="0" y="197738"/>
                  </a:lnTo>
                  <a:close/>
                </a:path>
                <a:path w="2952115" h="791210">
                  <a:moveTo>
                    <a:pt x="0" y="197738"/>
                  </a:moveTo>
                  <a:lnTo>
                    <a:pt x="2754249" y="197738"/>
                  </a:lnTo>
                  <a:lnTo>
                    <a:pt x="2951988" y="0"/>
                  </a:lnTo>
                </a:path>
                <a:path w="2952115" h="791210">
                  <a:moveTo>
                    <a:pt x="2754249" y="197738"/>
                  </a:moveTo>
                  <a:lnTo>
                    <a:pt x="2754249" y="790955"/>
                  </a:lnTo>
                </a:path>
              </a:pathLst>
            </a:custGeom>
            <a:grpFill/>
            <a:ln w="25908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9"/>
          <p:cNvSpPr txBox="1"/>
          <p:nvPr/>
        </p:nvSpPr>
        <p:spPr>
          <a:xfrm>
            <a:off x="3723554" y="1469437"/>
            <a:ext cx="274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065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Times New Roman"/>
                <a:cs typeface="Times New Roman"/>
              </a:rPr>
              <a:t>1. </a:t>
            </a:r>
            <a:r>
              <a:rPr sz="1800" b="1" spc="-10" dirty="0" err="1">
                <a:latin typeface="Times New Roman"/>
                <a:cs typeface="Times New Roman"/>
              </a:rPr>
              <a:t>Вступление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42" name="object 10"/>
          <p:cNvGrpSpPr/>
          <p:nvPr/>
        </p:nvGrpSpPr>
        <p:grpSpPr>
          <a:xfrm>
            <a:off x="3881422" y="2428868"/>
            <a:ext cx="2978150" cy="1372546"/>
            <a:chOff x="1391348" y="2336228"/>
            <a:chExt cx="2978150" cy="818515"/>
          </a:xfrm>
        </p:grpSpPr>
        <p:sp>
          <p:nvSpPr>
            <p:cNvPr id="43" name="object 11"/>
            <p:cNvSpPr/>
            <p:nvPr/>
          </p:nvSpPr>
          <p:spPr>
            <a:xfrm>
              <a:off x="1404366" y="2547366"/>
              <a:ext cx="2753995" cy="594360"/>
            </a:xfrm>
            <a:custGeom>
              <a:avLst/>
              <a:gdLst/>
              <a:ahLst/>
              <a:cxnLst/>
              <a:rect l="l" t="t" r="r" b="b"/>
              <a:pathLst>
                <a:path w="2753995" h="594360">
                  <a:moveTo>
                    <a:pt x="2753868" y="0"/>
                  </a:moveTo>
                  <a:lnTo>
                    <a:pt x="0" y="0"/>
                  </a:lnTo>
                  <a:lnTo>
                    <a:pt x="0" y="594360"/>
                  </a:lnTo>
                  <a:lnTo>
                    <a:pt x="2753868" y="594360"/>
                  </a:lnTo>
                  <a:lnTo>
                    <a:pt x="275386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2"/>
            <p:cNvSpPr/>
            <p:nvPr/>
          </p:nvSpPr>
          <p:spPr>
            <a:xfrm>
              <a:off x="4158234" y="2349246"/>
              <a:ext cx="198120" cy="792480"/>
            </a:xfrm>
            <a:custGeom>
              <a:avLst/>
              <a:gdLst/>
              <a:ahLst/>
              <a:cxnLst/>
              <a:rect l="l" t="t" r="r" b="b"/>
              <a:pathLst>
                <a:path w="198120" h="792480">
                  <a:moveTo>
                    <a:pt x="198120" y="0"/>
                  </a:moveTo>
                  <a:lnTo>
                    <a:pt x="0" y="198120"/>
                  </a:lnTo>
                  <a:lnTo>
                    <a:pt x="0" y="792480"/>
                  </a:lnTo>
                  <a:lnTo>
                    <a:pt x="198120" y="594360"/>
                  </a:lnTo>
                  <a:lnTo>
                    <a:pt x="19812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3"/>
            <p:cNvSpPr/>
            <p:nvPr/>
          </p:nvSpPr>
          <p:spPr>
            <a:xfrm>
              <a:off x="1404366" y="2349246"/>
              <a:ext cx="2952115" cy="198120"/>
            </a:xfrm>
            <a:custGeom>
              <a:avLst/>
              <a:gdLst/>
              <a:ahLst/>
              <a:cxnLst/>
              <a:rect l="l" t="t" r="r" b="b"/>
              <a:pathLst>
                <a:path w="2952115" h="198119">
                  <a:moveTo>
                    <a:pt x="2951988" y="0"/>
                  </a:moveTo>
                  <a:lnTo>
                    <a:pt x="198120" y="0"/>
                  </a:lnTo>
                  <a:lnTo>
                    <a:pt x="0" y="198120"/>
                  </a:lnTo>
                  <a:lnTo>
                    <a:pt x="2753868" y="198120"/>
                  </a:lnTo>
                  <a:lnTo>
                    <a:pt x="2951988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4"/>
            <p:cNvSpPr/>
            <p:nvPr/>
          </p:nvSpPr>
          <p:spPr>
            <a:xfrm>
              <a:off x="1404366" y="2349246"/>
              <a:ext cx="2952115" cy="792480"/>
            </a:xfrm>
            <a:custGeom>
              <a:avLst/>
              <a:gdLst/>
              <a:ahLst/>
              <a:cxnLst/>
              <a:rect l="l" t="t" r="r" b="b"/>
              <a:pathLst>
                <a:path w="2952115" h="792480">
                  <a:moveTo>
                    <a:pt x="0" y="198120"/>
                  </a:moveTo>
                  <a:lnTo>
                    <a:pt x="198120" y="0"/>
                  </a:lnTo>
                  <a:lnTo>
                    <a:pt x="2951988" y="0"/>
                  </a:lnTo>
                  <a:lnTo>
                    <a:pt x="2951988" y="594360"/>
                  </a:lnTo>
                  <a:lnTo>
                    <a:pt x="2753868" y="792480"/>
                  </a:lnTo>
                  <a:lnTo>
                    <a:pt x="0" y="792480"/>
                  </a:lnTo>
                  <a:lnTo>
                    <a:pt x="0" y="198120"/>
                  </a:lnTo>
                  <a:close/>
                </a:path>
                <a:path w="2952115" h="792480">
                  <a:moveTo>
                    <a:pt x="0" y="198120"/>
                  </a:moveTo>
                  <a:lnTo>
                    <a:pt x="2753868" y="198120"/>
                  </a:lnTo>
                  <a:lnTo>
                    <a:pt x="2951988" y="0"/>
                  </a:lnTo>
                </a:path>
                <a:path w="2952115" h="792480">
                  <a:moveTo>
                    <a:pt x="2753868" y="198120"/>
                  </a:moveTo>
                  <a:lnTo>
                    <a:pt x="2753868" y="792480"/>
                  </a:lnTo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15"/>
          <p:cNvSpPr txBox="1"/>
          <p:nvPr/>
        </p:nvSpPr>
        <p:spPr>
          <a:xfrm>
            <a:off x="3881422" y="2928934"/>
            <a:ext cx="274129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latin typeface="Times New Roman"/>
                <a:cs typeface="Times New Roman"/>
              </a:rPr>
              <a:t>2. </a:t>
            </a:r>
            <a:r>
              <a:rPr sz="1800" b="1" spc="-5" err="1">
                <a:latin typeface="Times New Roman"/>
                <a:cs typeface="Times New Roman"/>
              </a:rPr>
              <a:t>Развитие</a:t>
            </a:r>
            <a:r>
              <a:rPr sz="1800" b="1" spc="-15">
                <a:latin typeface="Times New Roman"/>
                <a:cs typeface="Times New Roman"/>
              </a:rPr>
              <a:t> </a:t>
            </a:r>
            <a:r>
              <a:rPr sz="1800" b="1" spc="-5">
                <a:latin typeface="Times New Roman"/>
                <a:cs typeface="Times New Roman"/>
              </a:rPr>
              <a:t>событий</a:t>
            </a:r>
            <a:endParaRPr lang="ru-RU" sz="1800" b="1" spc="-5" dirty="0">
              <a:latin typeface="Times New Roman"/>
              <a:cs typeface="Times New Roman"/>
            </a:endParaRPr>
          </a:p>
          <a:p>
            <a:pPr marL="432434" algn="l">
              <a:spcBef>
                <a:spcPts val="100"/>
              </a:spcBef>
            </a:pPr>
            <a:r>
              <a:rPr lang="ru-RU" b="1" spc="-15" dirty="0">
                <a:latin typeface="Times New Roman"/>
                <a:cs typeface="Times New Roman"/>
              </a:rPr>
              <a:t>      К</a:t>
            </a:r>
            <a:r>
              <a:rPr lang="ru-RU" sz="1800" b="1" spc="-15" dirty="0">
                <a:latin typeface="Times New Roman"/>
                <a:cs typeface="Times New Roman"/>
              </a:rPr>
              <a:t>ульминация</a:t>
            </a:r>
            <a:endParaRPr lang="ru-RU" sz="1800" dirty="0">
              <a:latin typeface="Times New Roman"/>
              <a:cs typeface="Times New Roman"/>
            </a:endParaRPr>
          </a:p>
          <a:p>
            <a:pPr marL="432434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48" name="object 16"/>
          <p:cNvGrpSpPr/>
          <p:nvPr/>
        </p:nvGrpSpPr>
        <p:grpSpPr>
          <a:xfrm>
            <a:off x="3827590" y="4228600"/>
            <a:ext cx="2952115" cy="792480"/>
            <a:chOff x="1332738" y="4365498"/>
            <a:chExt cx="2952115" cy="792480"/>
          </a:xfrm>
        </p:grpSpPr>
        <p:sp>
          <p:nvSpPr>
            <p:cNvPr id="53" name="object 21"/>
            <p:cNvSpPr/>
            <p:nvPr/>
          </p:nvSpPr>
          <p:spPr>
            <a:xfrm>
              <a:off x="1332738" y="4563618"/>
              <a:ext cx="2753995" cy="594360"/>
            </a:xfrm>
            <a:custGeom>
              <a:avLst/>
              <a:gdLst/>
              <a:ahLst/>
              <a:cxnLst/>
              <a:rect l="l" t="t" r="r" b="b"/>
              <a:pathLst>
                <a:path w="2753995" h="594360">
                  <a:moveTo>
                    <a:pt x="2753867" y="0"/>
                  </a:moveTo>
                  <a:lnTo>
                    <a:pt x="0" y="0"/>
                  </a:lnTo>
                  <a:lnTo>
                    <a:pt x="0" y="594359"/>
                  </a:lnTo>
                  <a:lnTo>
                    <a:pt x="2753867" y="594359"/>
                  </a:lnTo>
                  <a:lnTo>
                    <a:pt x="2753867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2"/>
            <p:cNvSpPr/>
            <p:nvPr/>
          </p:nvSpPr>
          <p:spPr>
            <a:xfrm>
              <a:off x="4086606" y="4365498"/>
              <a:ext cx="198120" cy="792480"/>
            </a:xfrm>
            <a:custGeom>
              <a:avLst/>
              <a:gdLst/>
              <a:ahLst/>
              <a:cxnLst/>
              <a:rect l="l" t="t" r="r" b="b"/>
              <a:pathLst>
                <a:path w="198120" h="792479">
                  <a:moveTo>
                    <a:pt x="198120" y="0"/>
                  </a:moveTo>
                  <a:lnTo>
                    <a:pt x="0" y="198119"/>
                  </a:lnTo>
                  <a:lnTo>
                    <a:pt x="0" y="792479"/>
                  </a:lnTo>
                  <a:lnTo>
                    <a:pt x="198120" y="594360"/>
                  </a:lnTo>
                  <a:lnTo>
                    <a:pt x="19812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3"/>
            <p:cNvSpPr/>
            <p:nvPr/>
          </p:nvSpPr>
          <p:spPr>
            <a:xfrm>
              <a:off x="1332738" y="4365498"/>
              <a:ext cx="2952115" cy="198120"/>
            </a:xfrm>
            <a:custGeom>
              <a:avLst/>
              <a:gdLst/>
              <a:ahLst/>
              <a:cxnLst/>
              <a:rect l="l" t="t" r="r" b="b"/>
              <a:pathLst>
                <a:path w="2952115" h="198120">
                  <a:moveTo>
                    <a:pt x="2951988" y="0"/>
                  </a:moveTo>
                  <a:lnTo>
                    <a:pt x="198120" y="0"/>
                  </a:lnTo>
                  <a:lnTo>
                    <a:pt x="0" y="198119"/>
                  </a:lnTo>
                  <a:lnTo>
                    <a:pt x="2753868" y="198119"/>
                  </a:lnTo>
                  <a:lnTo>
                    <a:pt x="2951988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4"/>
            <p:cNvSpPr/>
            <p:nvPr/>
          </p:nvSpPr>
          <p:spPr>
            <a:xfrm>
              <a:off x="1332738" y="4365498"/>
              <a:ext cx="2952115" cy="792480"/>
            </a:xfrm>
            <a:custGeom>
              <a:avLst/>
              <a:gdLst/>
              <a:ahLst/>
              <a:cxnLst/>
              <a:rect l="l" t="t" r="r" b="b"/>
              <a:pathLst>
                <a:path w="2952115" h="792479">
                  <a:moveTo>
                    <a:pt x="0" y="198119"/>
                  </a:moveTo>
                  <a:lnTo>
                    <a:pt x="198120" y="0"/>
                  </a:lnTo>
                  <a:lnTo>
                    <a:pt x="2951988" y="0"/>
                  </a:lnTo>
                  <a:lnTo>
                    <a:pt x="2951988" y="594360"/>
                  </a:lnTo>
                  <a:lnTo>
                    <a:pt x="2753868" y="792479"/>
                  </a:lnTo>
                  <a:lnTo>
                    <a:pt x="0" y="792479"/>
                  </a:lnTo>
                  <a:lnTo>
                    <a:pt x="0" y="198119"/>
                  </a:lnTo>
                  <a:close/>
                </a:path>
                <a:path w="2952115" h="792479">
                  <a:moveTo>
                    <a:pt x="0" y="198119"/>
                  </a:moveTo>
                  <a:lnTo>
                    <a:pt x="2753868" y="198119"/>
                  </a:lnTo>
                  <a:lnTo>
                    <a:pt x="2951988" y="0"/>
                  </a:lnTo>
                </a:path>
                <a:path w="2952115" h="792479">
                  <a:moveTo>
                    <a:pt x="2753868" y="198119"/>
                  </a:moveTo>
                  <a:lnTo>
                    <a:pt x="2753868" y="792479"/>
                  </a:lnTo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25"/>
          <p:cNvSpPr txBox="1"/>
          <p:nvPr/>
        </p:nvSpPr>
        <p:spPr>
          <a:xfrm>
            <a:off x="3814445" y="3874406"/>
            <a:ext cx="2741295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747395">
              <a:lnSpc>
                <a:spcPct val="100000"/>
              </a:lnSpc>
            </a:pPr>
            <a:r>
              <a:rPr lang="ru-RU" sz="1800" b="1" spc="-15" dirty="0">
                <a:latin typeface="Times New Roman"/>
                <a:cs typeface="Times New Roman"/>
              </a:rPr>
              <a:t>3. </a:t>
            </a:r>
            <a:r>
              <a:rPr sz="1800" b="1" spc="-15" dirty="0" err="1">
                <a:latin typeface="Times New Roman"/>
                <a:cs typeface="Times New Roman"/>
              </a:rPr>
              <a:t>Заключение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https://shop.art-mark.ru/image/data/fullsize/7567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14039" r="9557" b="10756"/>
          <a:stretch/>
        </p:blipFill>
        <p:spPr bwMode="auto">
          <a:xfrm>
            <a:off x="7368280" y="1133356"/>
            <a:ext cx="4191373" cy="40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7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</TotalTime>
  <Words>436</Words>
  <Application>Microsoft Office PowerPoint</Application>
  <PresentationFormat>Произвольный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привлечь внимание детей с начала повествования и удерживать его в течение всей истории, донести основную мысль истории.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DS-108</dc:creator>
  <cp:lastModifiedBy>User</cp:lastModifiedBy>
  <cp:revision>79</cp:revision>
  <dcterms:created xsi:type="dcterms:W3CDTF">2023-11-25T20:20:27Z</dcterms:created>
  <dcterms:modified xsi:type="dcterms:W3CDTF">2023-12-07T18:18:04Z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2023-11-25T00:00:00Z</vt:filetime>
  </property>
  <property fmtid="{D5CDD505-2E9C-101B-9397-08002B2CF9AE}" pid="5" name="Producer">
    <vt:lpwstr>Microsoft® PowerPoint® 2019</vt:lpwstr>
  </property>
</Properties>
</file>