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5" r:id="rId6"/>
    <p:sldId id="263" r:id="rId7"/>
    <p:sldId id="266" r:id="rId8"/>
    <p:sldId id="264" r:id="rId9"/>
    <p:sldId id="269" r:id="rId10"/>
    <p:sldId id="270" r:id="rId11"/>
    <p:sldId id="268" r:id="rId12"/>
    <p:sldId id="267" r:id="rId13"/>
    <p:sldId id="272" r:id="rId14"/>
    <p:sldId id="273" r:id="rId15"/>
    <p:sldId id="274" r:id="rId16"/>
    <p:sldId id="276" r:id="rId17"/>
    <p:sldId id="271" r:id="rId18"/>
    <p:sldId id="277" r:id="rId19"/>
    <p:sldId id="275" r:id="rId20"/>
    <p:sldId id="278" r:id="rId21"/>
    <p:sldId id="279" r:id="rId22"/>
    <p:sldId id="280" r:id="rId23"/>
    <p:sldId id="281" r:id="rId24"/>
    <p:sldId id="28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Максим\Desktop\фон береза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51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188640"/>
            <a:ext cx="6984776" cy="451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000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1000" dirty="0"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2377" y="1467403"/>
            <a:ext cx="5227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92D050"/>
                </a:solidFill>
                <a:latin typeface="Comic Sans MS" pitchFamily="66" charset="0"/>
              </a:rPr>
              <a:t>Мастер – класс на тему:</a:t>
            </a:r>
            <a:endParaRPr lang="ru-RU" sz="3200" b="1" dirty="0">
              <a:solidFill>
                <a:srgbClr val="92D05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2085882"/>
            <a:ext cx="415960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«Направление </a:t>
            </a:r>
          </a:p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Art Dump</a:t>
            </a:r>
          </a:p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</a:t>
            </a:r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детском саду»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5167953"/>
            <a:ext cx="400061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Comic Sans MS" pitchFamily="66" charset="0"/>
              </a:rPr>
              <a:t>Тупикова</a:t>
            </a:r>
            <a:r>
              <a:rPr lang="ru-RU" sz="2000" dirty="0" smtClean="0">
                <a:latin typeface="Comic Sans MS" pitchFamily="66" charset="0"/>
              </a:rPr>
              <a:t> Антонина Игоревна, воспитатель, высшая квалификационная категория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01560" y="260648"/>
            <a:ext cx="6174432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latin typeface="Times New Roman"/>
                <a:ea typeface="Calibri"/>
                <a:cs typeface="Times New Roman"/>
              </a:rPr>
              <a:t>Министерство  просвещения  Российской Федерации</a:t>
            </a:r>
            <a:endParaRPr lang="ru-RU" sz="10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latin typeface="Times New Roman"/>
                <a:ea typeface="Calibri"/>
                <a:cs typeface="Times New Roman"/>
              </a:rPr>
              <a:t>          Управление образования, спорта и физической культуры администрации города Орла</a:t>
            </a:r>
            <a:endParaRPr lang="ru-RU" sz="10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latin typeface="Times New Roman"/>
                <a:ea typeface="Calibri"/>
                <a:cs typeface="Times New Roman"/>
              </a:rPr>
              <a:t> </a:t>
            </a:r>
            <a:endParaRPr lang="ru-RU" sz="10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000" b="1" dirty="0">
                <a:latin typeface="Times New Roman"/>
                <a:ea typeface="Calibri"/>
                <a:cs typeface="Times New Roman"/>
              </a:rPr>
              <a:t>МУНИЦИПАЛЬНОЕ    БЮДЖЕТНОЕ   ДОШКОЛЬНОЕ   ОБРАЗОВАТЕЛЬНОЕ УЧРЕЖДЕНИЕ – ДЕТСКИЙ САД № 42 КОМБИНИРОВАННОГО ВИДА ГОРОДА ОРЛА</a:t>
            </a:r>
            <a:endParaRPr lang="ru-RU" sz="1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095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фон бере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" y="-5527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Максим\Desktop\воспитатель года 2020\мастер-класс\Фото для мастер класса Воспитатель года20\IMG-20191202-WA0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575" y="332656"/>
            <a:ext cx="3312368" cy="425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Максим\Desktop\воспитатель года 2020\мастер-класс\Фото для мастер класса Воспитатель года20\IMG-20191202-WA00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44824"/>
            <a:ext cx="3573422" cy="476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88957" y="476672"/>
            <a:ext cx="3255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Дидактические</a:t>
            </a:r>
          </a:p>
          <a:p>
            <a:r>
              <a:rPr lang="ru-RU" sz="3200" dirty="0" smtClean="0">
                <a:latin typeface="Comic Sans MS" pitchFamily="66" charset="0"/>
              </a:rPr>
              <a:t>игры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3575" y="4869160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>
                <a:solidFill>
                  <a:prstClr val="black"/>
                </a:solidFill>
                <a:latin typeface="Comic Sans MS" pitchFamily="66" charset="0"/>
              </a:rPr>
              <a:t>и пособия</a:t>
            </a:r>
            <a:endParaRPr lang="ru-RU" sz="3200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02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фон бере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Максим\Desktop\воспитатель года 2020\мастер-класс\Фото для мастер класса Воспитатель года20\IMG-20191202-WA0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863" y="340777"/>
            <a:ext cx="2613202" cy="379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94428" y="980435"/>
            <a:ext cx="30780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>
                <a:solidFill>
                  <a:prstClr val="black"/>
                </a:solidFill>
                <a:latin typeface="Comic Sans MS" pitchFamily="66" charset="0"/>
              </a:rPr>
              <a:t>Атрибуты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  <a:latin typeface="Comic Sans MS" pitchFamily="66" charset="0"/>
              </a:rPr>
              <a:t>для сюжетно-</a:t>
            </a:r>
          </a:p>
          <a:p>
            <a:pPr lvl="0"/>
            <a:r>
              <a:rPr lang="ru-RU" sz="3200" dirty="0" smtClean="0">
                <a:solidFill>
                  <a:prstClr val="black"/>
                </a:solidFill>
                <a:latin typeface="Comic Sans MS" pitchFamily="66" charset="0"/>
              </a:rPr>
              <a:t>ролевых игр.</a:t>
            </a:r>
            <a:endParaRPr lang="ru-RU" sz="32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5122" name="Picture 2" descr="C:\Users\Максим\Desktop\воспитатель года 2020\мастер-класс\Фото для мастер класса Воспитатель года20\IMG-20191202-WA0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977" y="3573016"/>
            <a:ext cx="5085207" cy="286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34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фон бере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Максим\Desktop\воспитатель года 2020\мастер-класс\Фото для мастер класса Воспитатель года20\IMG-20191202-WA00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93524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Максим\Desktop\воспитатель года 2020\мастер-класс\Фото для мастер класса Воспитатель года20\IMG-20191202-WA00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018" y="287301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1563" y="3933056"/>
            <a:ext cx="26484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smtClean="0">
                <a:latin typeface="Comic Sans MS" pitchFamily="66" charset="0"/>
              </a:rPr>
              <a:t>Для </a:t>
            </a:r>
            <a:endParaRPr lang="ru-RU" sz="2400" dirty="0" smtClean="0">
              <a:latin typeface="Comic Sans MS" pitchFamily="66" charset="0"/>
            </a:endParaRPr>
          </a:p>
          <a:p>
            <a:r>
              <a:rPr lang="ru-RU" sz="2400" dirty="0" smtClean="0">
                <a:latin typeface="Comic Sans MS" pitchFamily="66" charset="0"/>
              </a:rPr>
              <a:t>работы с детьми</a:t>
            </a:r>
          </a:p>
          <a:p>
            <a:r>
              <a:rPr lang="ru-RU" sz="2400" dirty="0" smtClean="0">
                <a:latin typeface="Comic Sans MS" pitchFamily="66" charset="0"/>
              </a:rPr>
              <a:t>ОВЗ.</a:t>
            </a:r>
            <a:endParaRPr lang="ru-RU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2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фон бере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49"/>
            <a:ext cx="9175398" cy="688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Максим\Desktop\воспитатель года 2020\мастер-класс\Фото для мастер класса Воспитатель года20\IMG-20191202-WA0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666" y="332655"/>
            <a:ext cx="4420716" cy="331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Максим\Desktop\воспитатель года 2020\мастер-класс\Фото для мастер класса Воспитатель года20\IMG-20191202-WA00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03156"/>
            <a:ext cx="4075615" cy="305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36296" y="828297"/>
            <a:ext cx="159851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Д/И</a:t>
            </a:r>
          </a:p>
          <a:p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«Угадай</a:t>
            </a:r>
          </a:p>
          <a:p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на</a:t>
            </a:r>
          </a:p>
          <a:p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ощупь»</a:t>
            </a:r>
            <a:endParaRPr lang="ru-RU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0702" y="3917565"/>
            <a:ext cx="22797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Развивает: </a:t>
            </a:r>
          </a:p>
          <a:p>
            <a:r>
              <a:rPr lang="ru-RU" sz="2400" dirty="0" smtClean="0">
                <a:latin typeface="Comic Sans MS" pitchFamily="66" charset="0"/>
              </a:rPr>
              <a:t>воображение, </a:t>
            </a:r>
          </a:p>
          <a:p>
            <a:r>
              <a:rPr lang="ru-RU" sz="2400" dirty="0" smtClean="0">
                <a:latin typeface="Comic Sans MS" pitchFamily="66" charset="0"/>
              </a:rPr>
              <a:t>мышление, </a:t>
            </a:r>
          </a:p>
          <a:p>
            <a:r>
              <a:rPr lang="ru-RU" sz="2400" dirty="0" smtClean="0">
                <a:latin typeface="Comic Sans MS" pitchFamily="66" charset="0"/>
              </a:rPr>
              <a:t>тактильное </a:t>
            </a:r>
          </a:p>
          <a:p>
            <a:r>
              <a:rPr lang="ru-RU" sz="2400" dirty="0" smtClean="0">
                <a:latin typeface="Comic Sans MS" pitchFamily="66" charset="0"/>
              </a:rPr>
              <a:t>восприятие.</a:t>
            </a:r>
            <a:endParaRPr lang="ru-RU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75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фон бере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49"/>
            <a:ext cx="9175398" cy="688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5091" y="908720"/>
            <a:ext cx="16482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Д/И</a:t>
            </a:r>
          </a:p>
          <a:p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«Город»</a:t>
            </a:r>
            <a:endParaRPr lang="ru-RU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8385" y="3068960"/>
            <a:ext cx="224612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Развивает: </a:t>
            </a:r>
          </a:p>
          <a:p>
            <a:r>
              <a:rPr lang="ru-RU" sz="2400" dirty="0" smtClean="0">
                <a:latin typeface="Comic Sans MS" pitchFamily="66" charset="0"/>
              </a:rPr>
              <a:t>память,</a:t>
            </a:r>
          </a:p>
          <a:p>
            <a:r>
              <a:rPr lang="ru-RU" sz="2400" dirty="0" smtClean="0">
                <a:latin typeface="Comic Sans MS" pitchFamily="66" charset="0"/>
              </a:rPr>
              <a:t>проектную</a:t>
            </a:r>
          </a:p>
          <a:p>
            <a:r>
              <a:rPr lang="ru-RU" sz="2400" dirty="0" smtClean="0">
                <a:latin typeface="Comic Sans MS" pitchFamily="66" charset="0"/>
              </a:rPr>
              <a:t>деятельность,</a:t>
            </a:r>
          </a:p>
          <a:p>
            <a:r>
              <a:rPr lang="ru-RU" sz="2400" dirty="0" smtClean="0">
                <a:latin typeface="Comic Sans MS" pitchFamily="66" charset="0"/>
              </a:rPr>
              <a:t>модель</a:t>
            </a:r>
          </a:p>
          <a:p>
            <a:r>
              <a:rPr lang="ru-RU" sz="2400" dirty="0" smtClean="0">
                <a:latin typeface="Comic Sans MS" pitchFamily="66" charset="0"/>
              </a:rPr>
              <a:t>безопасного</a:t>
            </a:r>
          </a:p>
          <a:p>
            <a:r>
              <a:rPr lang="ru-RU" sz="2400" dirty="0" smtClean="0">
                <a:latin typeface="Comic Sans MS" pitchFamily="66" charset="0"/>
              </a:rPr>
              <a:t>поведения.</a:t>
            </a:r>
          </a:p>
          <a:p>
            <a:endParaRPr lang="ru-RU" sz="2400" dirty="0" smtClean="0">
              <a:latin typeface="Comic Sans MS" pitchFamily="66" charset="0"/>
            </a:endParaRPr>
          </a:p>
          <a:p>
            <a:endParaRPr lang="ru-RU" sz="2400" b="1" dirty="0" smtClean="0">
              <a:latin typeface="Comic Sans MS" pitchFamily="66" charset="0"/>
            </a:endParaRPr>
          </a:p>
        </p:txBody>
      </p:sp>
      <p:pic>
        <p:nvPicPr>
          <p:cNvPr id="9218" name="Picture 2" descr="C:\Users\Максим\Desktop\воспитатель года 2020\мастер-класс\Фото для мастер класса Воспитатель года20\IMG-20191202-WA0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529" y="448695"/>
            <a:ext cx="44577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98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фон бере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49"/>
            <a:ext cx="9175398" cy="688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43915" y="980728"/>
            <a:ext cx="17876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Д/И</a:t>
            </a:r>
          </a:p>
          <a:p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«Попади</a:t>
            </a:r>
          </a:p>
          <a:p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в цель»</a:t>
            </a:r>
            <a:endParaRPr lang="ru-RU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5299" y="2996952"/>
            <a:ext cx="21162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Развивает: </a:t>
            </a:r>
          </a:p>
          <a:p>
            <a:r>
              <a:rPr lang="ru-RU" sz="2400" dirty="0" smtClean="0">
                <a:latin typeface="Comic Sans MS" pitchFamily="66" charset="0"/>
              </a:rPr>
              <a:t>внимание, </a:t>
            </a:r>
          </a:p>
          <a:p>
            <a:r>
              <a:rPr lang="ru-RU" sz="2400" dirty="0" smtClean="0">
                <a:latin typeface="Comic Sans MS" pitchFamily="66" charset="0"/>
              </a:rPr>
              <a:t>координация</a:t>
            </a:r>
          </a:p>
          <a:p>
            <a:r>
              <a:rPr lang="ru-RU" sz="2400" dirty="0" smtClean="0">
                <a:latin typeface="Comic Sans MS" pitchFamily="66" charset="0"/>
              </a:rPr>
              <a:t>движений.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10242" name="Picture 2" descr="C:\Users\Максим\Desktop\воспитатель года 2020\мастер-класс\Фото для мастер класса Воспитатель года20\IMG-20191202-WA00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487" y="584149"/>
            <a:ext cx="4247964" cy="566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43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фон бере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98" y="-2250"/>
            <a:ext cx="9175398" cy="688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6658" y="836712"/>
            <a:ext cx="3496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Д/И «???????????»</a:t>
            </a:r>
            <a:endParaRPr lang="ru-RU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29" y="1638479"/>
            <a:ext cx="2036972" cy="197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824" y="1638479"/>
            <a:ext cx="1850933" cy="197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108" y="3851458"/>
            <a:ext cx="1791193" cy="191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411" y="1632091"/>
            <a:ext cx="1881382" cy="197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824" y="3820625"/>
            <a:ext cx="1850933" cy="191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411" y="3820626"/>
            <a:ext cx="2011559" cy="191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32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фон бере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Максим\Desktop\воспитатель года 2020\мастер-класс\фото дид. игры для мастер-класса\IMG_20191202_122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22301"/>
            <a:ext cx="7132320" cy="53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фон бере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Максим\Desktop\воспитатель года 2020\мастер-класс\фото дид. игры для мастер-класса\IMG_20191202_1229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54968"/>
            <a:ext cx="7130752" cy="53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0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фон бере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Максим\Desktop\воспитатель года 2020\мастер-класс\фото дид. игры для мастер-класса\IMG_20191202_1238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54380"/>
            <a:ext cx="7132320" cy="53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69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Максим\Desktop\фон береза - копия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72929" y="252884"/>
            <a:ext cx="16754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92D050"/>
                </a:solidFill>
                <a:latin typeface="Comic Sans MS" pitchFamily="66" charset="0"/>
              </a:rPr>
              <a:t>Цель:</a:t>
            </a:r>
            <a:endParaRPr lang="ru-RU" sz="4000" b="1" dirty="0">
              <a:solidFill>
                <a:srgbClr val="92D050"/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52575" y="2132856"/>
            <a:ext cx="21916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 smtClean="0">
                <a:solidFill>
                  <a:srgbClr val="92D050"/>
                </a:solidFill>
                <a:latin typeface="Comic Sans MS" pitchFamily="66" charset="0"/>
              </a:rPr>
              <a:t>Задачи:</a:t>
            </a:r>
            <a:endParaRPr lang="ru-RU" sz="4000" b="1" dirty="0">
              <a:solidFill>
                <a:srgbClr val="92D050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5816" y="836712"/>
            <a:ext cx="58326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/>
                <a:ea typeface="Calibri"/>
                <a:cs typeface="Times New Roman"/>
              </a:rPr>
              <a:t>познакомить педагогов </a:t>
            </a:r>
            <a:endParaRPr lang="ru-RU" sz="3200" dirty="0" smtClean="0">
              <a:latin typeface="Times New Roman"/>
              <a:ea typeface="Calibri"/>
              <a:cs typeface="Times New Roman"/>
            </a:endParaRPr>
          </a:p>
          <a:p>
            <a:r>
              <a:rPr lang="ru-RU" sz="3200" dirty="0" smtClean="0">
                <a:latin typeface="Times New Roman"/>
                <a:ea typeface="Calibri"/>
                <a:cs typeface="Times New Roman"/>
              </a:rPr>
              <a:t>с направлением 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«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Art Dump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».</a:t>
            </a:r>
            <a:endParaRPr lang="ru-RU" sz="3200" dirty="0"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688" y="2840742"/>
            <a:ext cx="72008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2400" dirty="0" smtClean="0"/>
              <a:t>1. Вызвать </a:t>
            </a:r>
            <a:r>
              <a:rPr lang="ru-RU" sz="2400" dirty="0"/>
              <a:t>интерес к важной экологической проблеме </a:t>
            </a:r>
            <a:r>
              <a:rPr lang="ru-RU" sz="2400" dirty="0" smtClean="0"/>
              <a:t>современного </a:t>
            </a:r>
            <a:r>
              <a:rPr lang="ru-RU" sz="2400" dirty="0"/>
              <a:t>общества.</a:t>
            </a:r>
          </a:p>
          <a:p>
            <a:pPr lvl="0">
              <a:spcAft>
                <a:spcPts val="0"/>
              </a:spcAft>
            </a:pPr>
            <a:r>
              <a:rPr lang="ru-RU" sz="2400" dirty="0" smtClean="0"/>
              <a:t>2. Расширить </a:t>
            </a:r>
            <a:r>
              <a:rPr lang="ru-RU" sz="2400" dirty="0"/>
              <a:t>знания и умения педагогов</a:t>
            </a:r>
          </a:p>
          <a:p>
            <a:pPr lvl="0">
              <a:spcAft>
                <a:spcPts val="0"/>
              </a:spcAft>
            </a:pPr>
            <a:r>
              <a:rPr lang="ru-RU" sz="2400" dirty="0"/>
              <a:t>в изготовлении дидактических пособий и игр</a:t>
            </a:r>
          </a:p>
          <a:p>
            <a:pPr lvl="0">
              <a:spcAft>
                <a:spcPts val="0"/>
              </a:spcAft>
            </a:pPr>
            <a:r>
              <a:rPr lang="ru-RU" sz="2400" dirty="0"/>
              <a:t>из бросового материала для работы с детьми.</a:t>
            </a:r>
          </a:p>
          <a:p>
            <a:pPr lvl="0"/>
            <a:r>
              <a:rPr lang="ru-RU" sz="2400" dirty="0" smtClean="0"/>
              <a:t>3. Показать </a:t>
            </a:r>
            <a:r>
              <a:rPr lang="ru-RU" sz="2400" dirty="0"/>
              <a:t>педагогам возможность </a:t>
            </a:r>
            <a:endParaRPr lang="ru-RU" sz="2400" dirty="0" smtClean="0"/>
          </a:p>
          <a:p>
            <a:pPr lvl="0"/>
            <a:r>
              <a:rPr lang="ru-RU" sz="2400" dirty="0" smtClean="0"/>
              <a:t>использования различного </a:t>
            </a:r>
            <a:r>
              <a:rPr lang="ru-RU" sz="2400" dirty="0"/>
              <a:t>материала </a:t>
            </a:r>
            <a:r>
              <a:rPr lang="ru-RU" sz="2400" dirty="0" smtClean="0"/>
              <a:t>на примере</a:t>
            </a:r>
          </a:p>
          <a:p>
            <a:pPr lvl="0"/>
            <a:r>
              <a:rPr lang="ru-RU" sz="2400" dirty="0" smtClean="0"/>
              <a:t> </a:t>
            </a:r>
            <a:r>
              <a:rPr lang="ru-RU" sz="2400" dirty="0"/>
              <a:t>изготовления дидактической игры.  </a:t>
            </a:r>
          </a:p>
        </p:txBody>
      </p:sp>
    </p:spTree>
    <p:extLst>
      <p:ext uri="{BB962C8B-B14F-4D97-AF65-F5344CB8AC3E}">
        <p14:creationId xmlns:p14="http://schemas.microsoft.com/office/powerpoint/2010/main" val="154590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фон бере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35643"/>
            <a:ext cx="7132637" cy="53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61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фон бере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67727" y="-339198"/>
            <a:ext cx="5341524" cy="711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80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фон бере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29429" y="-225786"/>
            <a:ext cx="5353050" cy="713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94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фон бере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06834" y="-154929"/>
            <a:ext cx="5353050" cy="713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22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фон бере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98" y="-2250"/>
            <a:ext cx="9175398" cy="688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6658" y="836712"/>
            <a:ext cx="4031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Д/И «Собери фигуру»</a:t>
            </a:r>
            <a:endParaRPr lang="ru-RU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29" y="1638479"/>
            <a:ext cx="2036972" cy="197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824" y="1638479"/>
            <a:ext cx="1850933" cy="197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108" y="3851458"/>
            <a:ext cx="1791193" cy="191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411" y="1632091"/>
            <a:ext cx="1881382" cy="197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824" y="3820625"/>
            <a:ext cx="1850933" cy="191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411" y="3820626"/>
            <a:ext cx="2011559" cy="191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15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фон бере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908721"/>
            <a:ext cx="6462464" cy="834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Comic Sans MS" pitchFamily="66" charset="0"/>
              </a:rPr>
              <a:t>Направление  </a:t>
            </a:r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ART </a:t>
            </a:r>
            <a:r>
              <a:rPr lang="ru-RU" sz="3200" b="1" dirty="0">
                <a:solidFill>
                  <a:srgbClr val="FF0000"/>
                </a:solidFill>
                <a:latin typeface="Comic Sans MS" pitchFamily="66" charset="0"/>
              </a:rPr>
              <a:t>DUMP. </a:t>
            </a:r>
            <a:endParaRPr lang="ru-RU" sz="32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endParaRPr lang="ru-RU" sz="3200" dirty="0" smtClean="0">
              <a:latin typeface="Comic Sans MS" pitchFamily="66" charset="0"/>
            </a:endParaRPr>
          </a:p>
          <a:p>
            <a:pPr algn="ctr"/>
            <a:r>
              <a:rPr lang="ru-RU" sz="3200" dirty="0" smtClean="0">
                <a:latin typeface="Comic Sans MS" pitchFamily="66" charset="0"/>
              </a:rPr>
              <a:t>Дословно </a:t>
            </a:r>
            <a:r>
              <a:rPr lang="ru-RU" sz="3200" dirty="0">
                <a:latin typeface="Comic Sans MS" pitchFamily="66" charset="0"/>
              </a:rPr>
              <a:t>с английского языка «</a:t>
            </a:r>
            <a:r>
              <a:rPr lang="ru-RU" sz="3200" dirty="0" err="1">
                <a:latin typeface="Comic Sans MS" pitchFamily="66" charset="0"/>
              </a:rPr>
              <a:t>dump</a:t>
            </a:r>
            <a:r>
              <a:rPr lang="ru-RU" sz="3200" dirty="0">
                <a:latin typeface="Comic Sans MS" pitchFamily="66" charset="0"/>
              </a:rPr>
              <a:t>» переводится как мусор, «</a:t>
            </a:r>
            <a:r>
              <a:rPr lang="ru-RU" sz="3200" dirty="0" err="1">
                <a:latin typeface="Comic Sans MS" pitchFamily="66" charset="0"/>
              </a:rPr>
              <a:t>art</a:t>
            </a:r>
            <a:r>
              <a:rPr lang="ru-RU" sz="3200" dirty="0">
                <a:latin typeface="Comic Sans MS" pitchFamily="66" charset="0"/>
              </a:rPr>
              <a:t>» - искусство. </a:t>
            </a:r>
            <a:r>
              <a:rPr lang="ru-RU" sz="3200" dirty="0" smtClean="0">
                <a:latin typeface="Comic Sans MS" pitchFamily="66" charset="0"/>
              </a:rPr>
              <a:t>Таким образом - ART </a:t>
            </a:r>
            <a:r>
              <a:rPr lang="ru-RU" sz="3200" dirty="0">
                <a:latin typeface="Comic Sans MS" pitchFamily="66" charset="0"/>
              </a:rPr>
              <a:t>DUMP можно перевести как «Искусство из мусора» или «Мусор как искусство</a:t>
            </a:r>
            <a:r>
              <a:rPr lang="ru-RU" sz="3200" dirty="0" smtClean="0">
                <a:latin typeface="Comic Sans MS" pitchFamily="66" charset="0"/>
              </a:rPr>
              <a:t>».</a:t>
            </a:r>
          </a:p>
          <a:p>
            <a:pPr algn="ctr"/>
            <a:endParaRPr lang="ru-RU" sz="3200" dirty="0">
              <a:latin typeface="Comic Sans MS" pitchFamily="66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386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фон бере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3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Максим\Desktop\птич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0302"/>
            <a:ext cx="5256584" cy="640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1556792"/>
            <a:ext cx="57423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dirty="0" smtClean="0">
                <a:latin typeface="Comic Sans MS" pitchFamily="66" charset="0"/>
              </a:rPr>
              <a:t>Над </a:t>
            </a:r>
            <a:r>
              <a:rPr lang="ru-RU" dirty="0">
                <a:latin typeface="Comic Sans MS" pitchFamily="66" charset="0"/>
              </a:rPr>
              <a:t>созданием произведений из вторичного сырья трудится много художников, скульпторов и прочих </a:t>
            </a:r>
            <a:r>
              <a:rPr lang="ru-RU" dirty="0" smtClean="0">
                <a:latin typeface="Comic Sans MS" pitchFamily="66" charset="0"/>
              </a:rPr>
              <a:t>умельцев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67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фон бере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ксим\Desktop\воспитатель года 2020\мастер-класс\мастер-класс картинки\2ca3f63881d064e292b517c4efb64d4b--van-gogh-sunflowers-famous-portrai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93" y="332656"/>
            <a:ext cx="3173461" cy="408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Максим\Desktop\воспитатель года 2020\мастер-класс\мастер-класс картинки\brosovyj-material-chto-eto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89040"/>
            <a:ext cx="3629014" cy="270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Максим\Desktop\воспитатель года 2020\мастер-класс\мастер-класс картинки\8de5c4b48a0cecc16c41c560abf5f42b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92" y="4421056"/>
            <a:ext cx="2627965" cy="20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Максим\Desktop\воспитатель года 2020\мастер-класс\мастер-класс картинки\podelki-iz-pugovits-12-samykh-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37" y="422711"/>
            <a:ext cx="2976911" cy="325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1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фон бере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ксим\Desktop\воспитатель года 2020\мастер-класс\мастер-класс картинки\push-pins-art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29000"/>
            <a:ext cx="4400922" cy="312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ксим\Desktop\воспитатель года 2020\мастер-класс\мастер-класс картинки\5f3b17ab-6eee-4720-aef3-0148b635ac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231" y="260648"/>
            <a:ext cx="5498193" cy="302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51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фон бере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Максим\Desktop\воспитатель года 2020\мастер-класс\мастер-класс картинки\312_148127318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54843"/>
            <a:ext cx="677414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86209" y="548680"/>
            <a:ext cx="6830716" cy="928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Comic Sans MS" pitchFamily="66" charset="0"/>
                <a:ea typeface="Calibri"/>
                <a:cs typeface="Times New Roman"/>
              </a:rPr>
              <a:t>С самого раннего возраста детям надо объяснять, </a:t>
            </a:r>
            <a:endParaRPr lang="ru-RU" sz="2000" dirty="0" smtClean="0">
              <a:latin typeface="Comic Sans MS" pitchFamily="66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latin typeface="Comic Sans MS" pitchFamily="66" charset="0"/>
                <a:ea typeface="Calibri"/>
                <a:cs typeface="Times New Roman"/>
              </a:rPr>
              <a:t>насколько </a:t>
            </a:r>
            <a:r>
              <a:rPr lang="ru-RU" sz="2000" dirty="0">
                <a:latin typeface="Comic Sans MS" pitchFamily="66" charset="0"/>
                <a:ea typeface="Calibri"/>
                <a:cs typeface="Times New Roman"/>
              </a:rPr>
              <a:t>важно заботится об окружающей природе. </a:t>
            </a:r>
          </a:p>
        </p:txBody>
      </p:sp>
    </p:spTree>
    <p:extLst>
      <p:ext uri="{BB962C8B-B14F-4D97-AF65-F5344CB8AC3E}">
        <p14:creationId xmlns:p14="http://schemas.microsoft.com/office/powerpoint/2010/main" val="153569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фон бере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620688"/>
            <a:ext cx="6246440" cy="5648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1200"/>
              </a:spcAft>
            </a:pPr>
            <a:r>
              <a:rPr lang="ru-RU" b="1" dirty="0">
                <a:solidFill>
                  <a:srgbClr val="92D050"/>
                </a:solidFill>
                <a:latin typeface="Comic Sans MS" pitchFamily="66" charset="0"/>
                <a:ea typeface="Times New Roman"/>
                <a:cs typeface="Times New Roman"/>
              </a:rPr>
              <a:t>Чаще всего применяются неорганические бытовые отходы: </a:t>
            </a:r>
            <a:endParaRPr lang="ru-RU" b="1" dirty="0">
              <a:solidFill>
                <a:srgbClr val="92D050"/>
              </a:solidFill>
              <a:latin typeface="Comic Sans MS" pitchFamily="66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Comic Sans MS" pitchFamily="66" charset="0"/>
                <a:ea typeface="Times New Roman"/>
                <a:cs typeface="Times New Roman"/>
              </a:rPr>
              <a:t>пластиковые </a:t>
            </a:r>
            <a:r>
              <a:rPr lang="ru-RU" dirty="0">
                <a:solidFill>
                  <a:srgbClr val="000000"/>
                </a:solidFill>
                <a:latin typeface="Comic Sans MS" pitchFamily="66" charset="0"/>
                <a:ea typeface="Times New Roman"/>
                <a:cs typeface="Times New Roman"/>
              </a:rPr>
              <a:t>и стеклянные бутылки</a:t>
            </a:r>
            <a:endParaRPr lang="ru-RU" dirty="0">
              <a:solidFill>
                <a:srgbClr val="000000"/>
              </a:solidFill>
              <a:latin typeface="Comic Sans MS" pitchFamily="66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Comic Sans MS" pitchFamily="66" charset="0"/>
                <a:ea typeface="Times New Roman"/>
                <a:cs typeface="Times New Roman"/>
              </a:rPr>
              <a:t>коробки и коробочки</a:t>
            </a:r>
            <a:endParaRPr lang="ru-RU" dirty="0">
              <a:solidFill>
                <a:srgbClr val="000000"/>
              </a:solidFill>
              <a:latin typeface="Comic Sans MS" pitchFamily="66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Comic Sans MS" pitchFamily="66" charset="0"/>
                <a:ea typeface="Times New Roman"/>
                <a:cs typeface="Times New Roman"/>
              </a:rPr>
              <a:t>автомобильные шины</a:t>
            </a:r>
            <a:endParaRPr lang="ru-RU" dirty="0">
              <a:solidFill>
                <a:srgbClr val="000000"/>
              </a:solidFill>
              <a:latin typeface="Comic Sans MS" pitchFamily="66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Comic Sans MS" pitchFamily="66" charset="0"/>
                <a:ea typeface="Times New Roman"/>
                <a:cs typeface="Times New Roman"/>
              </a:rPr>
              <a:t>детали механизмов, не подлежащих ремонту</a:t>
            </a:r>
            <a:endParaRPr lang="ru-RU" dirty="0">
              <a:solidFill>
                <a:srgbClr val="000000"/>
              </a:solidFill>
              <a:latin typeface="Comic Sans MS" pitchFamily="66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Comic Sans MS" pitchFamily="66" charset="0"/>
                <a:ea typeface="Times New Roman"/>
                <a:cs typeface="Times New Roman"/>
              </a:rPr>
              <a:t>крышки и пробки от бутылок</a:t>
            </a:r>
            <a:endParaRPr lang="ru-RU" dirty="0">
              <a:solidFill>
                <a:srgbClr val="000000"/>
              </a:solidFill>
              <a:latin typeface="Comic Sans MS" pitchFamily="66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Comic Sans MS" pitchFamily="66" charset="0"/>
                <a:ea typeface="Times New Roman"/>
                <a:cs typeface="Times New Roman"/>
              </a:rPr>
              <a:t>фантики от конфет</a:t>
            </a:r>
            <a:endParaRPr lang="ru-RU" dirty="0">
              <a:solidFill>
                <a:srgbClr val="000000"/>
              </a:solidFill>
              <a:latin typeface="Comic Sans MS" pitchFamily="66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Comic Sans MS" pitchFamily="66" charset="0"/>
                <a:ea typeface="Times New Roman"/>
                <a:cs typeface="Times New Roman"/>
              </a:rPr>
              <a:t>старые пуговицы</a:t>
            </a:r>
            <a:endParaRPr lang="ru-RU" dirty="0">
              <a:solidFill>
                <a:srgbClr val="000000"/>
              </a:solidFill>
              <a:latin typeface="Comic Sans MS" pitchFamily="66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Comic Sans MS" pitchFamily="66" charset="0"/>
                <a:ea typeface="Times New Roman"/>
                <a:cs typeface="Times New Roman"/>
              </a:rPr>
              <a:t>тубы от бумажных полотенец</a:t>
            </a:r>
            <a:endParaRPr lang="ru-RU" dirty="0">
              <a:solidFill>
                <a:srgbClr val="000000"/>
              </a:solidFill>
              <a:latin typeface="Comic Sans MS" pitchFamily="66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Comic Sans MS" pitchFamily="66" charset="0"/>
                <a:ea typeface="Times New Roman"/>
                <a:cs typeface="Times New Roman"/>
              </a:rPr>
              <a:t>тубы от туалетной бумаги</a:t>
            </a:r>
            <a:endParaRPr lang="ru-RU" dirty="0">
              <a:solidFill>
                <a:srgbClr val="000000"/>
              </a:solidFill>
              <a:latin typeface="Comic Sans MS" pitchFamily="66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Comic Sans MS" pitchFamily="66" charset="0"/>
                <a:ea typeface="Times New Roman"/>
                <a:cs typeface="Times New Roman"/>
              </a:rPr>
              <a:t>старые газеты</a:t>
            </a:r>
            <a:endParaRPr lang="ru-RU" dirty="0">
              <a:solidFill>
                <a:srgbClr val="000000"/>
              </a:solidFill>
              <a:latin typeface="Comic Sans MS" pitchFamily="66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Comic Sans MS" pitchFamily="66" charset="0"/>
                <a:ea typeface="Times New Roman"/>
                <a:cs typeface="Times New Roman"/>
              </a:rPr>
              <a:t>другие ненужные вещи</a:t>
            </a:r>
            <a:endParaRPr lang="ru-RU" dirty="0">
              <a:solidFill>
                <a:srgbClr val="000000"/>
              </a:solidFill>
              <a:latin typeface="Comic Sans MS" pitchFamily="66" charset="0"/>
              <a:ea typeface="Calibri"/>
              <a:cs typeface="Times New Roman"/>
            </a:endParaRPr>
          </a:p>
        </p:txBody>
      </p:sp>
      <p:pic>
        <p:nvPicPr>
          <p:cNvPr id="8194" name="Picture 2" descr="Мусор для дидактической игры «Сортировка мусора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33819"/>
            <a:ext cx="2736304" cy="346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22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фон бере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Максим\Desktop\воспитатель года 2020\мастер-класс\мастер-класс картинки\02dj5j2ejq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24944"/>
            <a:ext cx="550861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аксим\Desktop\воспитатель года 2020\мастер-класс\мастер-класс картинки\shutterstock_1265009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487" y="382586"/>
            <a:ext cx="3600325" cy="239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05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278</Words>
  <Application>Microsoft Office PowerPoint</Application>
  <PresentationFormat>Экран (4:3)</PresentationFormat>
  <Paragraphs>102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</dc:creator>
  <cp:lastModifiedBy>DS_42</cp:lastModifiedBy>
  <cp:revision>31</cp:revision>
  <dcterms:created xsi:type="dcterms:W3CDTF">2019-11-28T08:09:12Z</dcterms:created>
  <dcterms:modified xsi:type="dcterms:W3CDTF">2025-02-13T11:00:15Z</dcterms:modified>
</cp:coreProperties>
</file>