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94" r:id="rId6"/>
    <p:sldId id="286" r:id="rId7"/>
    <p:sldId id="287" r:id="rId8"/>
    <p:sldId id="288" r:id="rId9"/>
    <p:sldId id="289" r:id="rId10"/>
    <p:sldId id="290" r:id="rId11"/>
    <p:sldId id="275" r:id="rId12"/>
    <p:sldId id="277" r:id="rId13"/>
    <p:sldId id="278" r:id="rId14"/>
    <p:sldId id="291" r:id="rId15"/>
    <p:sldId id="292" r:id="rId16"/>
    <p:sldId id="293" r:id="rId17"/>
    <p:sldId id="279" r:id="rId18"/>
    <p:sldId id="280" r:id="rId19"/>
    <p:sldId id="282" r:id="rId20"/>
    <p:sldId id="283" r:id="rId21"/>
    <p:sldId id="284" r:id="rId22"/>
    <p:sldId id="276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3516-BF32-4452-A697-7B2D08394324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95C1-A0A6-4AD0-AAF8-7067C6AC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547F-A2EF-465A-BE83-42D8B38B2132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28DF-F397-4343-B722-3B803B33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9240-E733-437E-9486-6FC0C35C7514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E1-4F0A-4865-8CCE-CDD0DF062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FD19-F8B0-4F67-BB74-DC8518DF22BA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228B-223E-4AB2-BB07-1415CCBB7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C7F4-20B5-4424-895A-0C863F0D1C8F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56D4-68BA-4AB9-9ECF-EE35B3141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0BD6-D74C-49ED-882D-64397A652782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0A3D-E8B6-4DED-B399-B5EC240B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D212-BFDF-40BF-A6D5-F7327C94943B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BE7B-7CB7-412A-823B-78413CAC9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B558-AC93-45AF-936B-3B4CC5296E44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4770-067D-47DA-AA77-21A043807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6EE9-CEC8-40E9-89F4-6528D2A52446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D038-682A-478F-8B55-ECCAE948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CF1D-325E-403D-8EFB-FF6AEF84E3DA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6291-E748-41A8-8C9F-28B4AE24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E329-57B8-4893-94A5-09562AF0EAE0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7850-F377-4F55-9B08-07DB7E812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3A308-9C9E-4E52-BBDB-840224D3FF75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647EC-58C5-47E5-86E0-BDC34C947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1613648070_77-p-foni-dlya-prezentatsii-sportivnie-detskie-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740080" cy="2592288"/>
          </a:xfrm>
        </p:spPr>
        <p:txBody>
          <a:bodyPr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1600" b="1" dirty="0">
                <a:latin typeface="Times New Roman"/>
                <a:ea typeface="Arial Unicode MS"/>
                <a:cs typeface="Times New Roman"/>
              </a:rPr>
              <a:t>«ДЕТСКИЙ САД  КОМБИНИРОВАННОГО ВИДА№80» г. Орла </a:t>
            </a:r>
            <a:r>
              <a:rPr lang="ru-RU" sz="5400" dirty="0">
                <a:ea typeface="Times New Roman"/>
                <a:cs typeface="Times New Roman"/>
              </a:rPr>
              <a:t/>
            </a:r>
            <a:br>
              <a:rPr lang="ru-RU" sz="5400" dirty="0">
                <a:ea typeface="Times New Roman"/>
                <a:cs typeface="Times New Roman"/>
              </a:rPr>
            </a:br>
            <a:r>
              <a:rPr lang="ru-RU" sz="53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53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53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53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«Нейроигры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эффективный инструмент развития младших дошкольников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Белокобыльская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48DB37FF-C447-0DEF-91F1-6D2A1A4FF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60" y="0"/>
            <a:ext cx="913754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D2D25B-C7CC-AD01-4073-67362234D88E}"/>
              </a:ext>
            </a:extLst>
          </p:cNvPr>
          <p:cNvSpPr txBox="1"/>
          <p:nvPr/>
        </p:nvSpPr>
        <p:spPr>
          <a:xfrm>
            <a:off x="2819400" y="381000"/>
            <a:ext cx="464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нейроигры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1E5562-BEE2-CADE-8A50-D7BB96D66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203327" cy="38698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070DBD-C8FC-CC69-3954-84E554BD2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84081"/>
            <a:ext cx="4842933" cy="2724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69DE3B-E2B3-D369-0F37-FF803B363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73" y="990198"/>
            <a:ext cx="4090912" cy="2890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71E998-92FD-8E7B-C6B8-03DDBDA948D8}"/>
              </a:ext>
            </a:extLst>
          </p:cNvPr>
          <p:cNvSpPr txBox="1"/>
          <p:nvPr/>
        </p:nvSpPr>
        <p:spPr>
          <a:xfrm>
            <a:off x="4984265" y="3566977"/>
            <a:ext cx="4016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недостающую фигуру»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A2386B-433E-2DD5-0064-78BB2F3C0185}"/>
              </a:ext>
            </a:extLst>
          </p:cNvPr>
          <p:cNvSpPr txBox="1"/>
          <p:nvPr/>
        </p:nvSpPr>
        <p:spPr>
          <a:xfrm>
            <a:off x="495300" y="5604212"/>
            <a:ext cx="2204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549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ebaaefc6916b1700759637cbcd10bd5c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09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Результаты использования нейроигр и упражнений:</a:t>
            </a:r>
            <a:endParaRPr lang="ru-RU" dirty="0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533400" y="1498600"/>
            <a:ext cx="8153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-активизация энергетического потенциала организма (повышение общей работоспособности) и улучшение всех жизненно важных процессов;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	- улучшение: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		- внимания (устойчивости и концентрации); 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		- памяти;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		- речи;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		- мышления;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- улучшение качества освоения учебного материала;	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- развитие творческих способностей;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- приобретение необходимых социально-поведенческих навыков взаимодействия, благодаря повышению уровня саморегуляции и самоконтроля.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4572008"/>
            <a:ext cx="78867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ведущий вид деятельности детей дошкольного возраста, такие разнообразные сеансы будут полезны детям, развитие которых соответствует возрастной норме.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56741B29-DC0D-771C-1136-4C88C30F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lide">
            <a:extLst>
              <a:ext uri="{FF2B5EF4-FFF2-40B4-BE49-F238E27FC236}">
                <a16:creationId xmlns:a16="http://schemas.microsoft.com/office/drawing/2014/main" xmlns="" id="{174E9D61-3B5E-CA54-F002-9628EF32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446"/>
            <a:ext cx="9144000" cy="58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89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5BCF1F72-13B0-90BE-6844-5722C2B8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2D1656-6967-A6BA-F7F0-9A9B993DF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81" y="1142723"/>
            <a:ext cx="5772819" cy="4108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9FB60B-1C2E-7A49-DDA8-BE960A688D8F}"/>
              </a:ext>
            </a:extLst>
          </p:cNvPr>
          <p:cNvSpPr txBox="1"/>
          <p:nvPr/>
        </p:nvSpPr>
        <p:spPr>
          <a:xfrm>
            <a:off x="1008982" y="248809"/>
            <a:ext cx="7068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определение доминирующего полушария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441409-9D6A-3F4E-8957-A72B001E6572}"/>
              </a:ext>
            </a:extLst>
          </p:cNvPr>
          <p:cNvSpPr txBox="1"/>
          <p:nvPr/>
        </p:nvSpPr>
        <p:spPr>
          <a:xfrm>
            <a:off x="685800" y="519085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выявить, какое полушарие мозга лучше развито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23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766DB58B-26F7-8AA6-B929-F890AE84E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9379082" cy="7315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014261-6CF2-6E7C-A8AD-470A3FDFA469}"/>
              </a:ext>
            </a:extLst>
          </p:cNvPr>
          <p:cNvSpPr txBox="1"/>
          <p:nvPr/>
        </p:nvSpPr>
        <p:spPr>
          <a:xfrm>
            <a:off x="2848999" y="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И. П. Павлова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DE1AD3-FD6B-0D85-8445-BE0D3A593A63}"/>
              </a:ext>
            </a:extLst>
          </p:cNvPr>
          <p:cNvSpPr txBox="1"/>
          <p:nvPr/>
        </p:nvSpPr>
        <p:spPr>
          <a:xfrm>
            <a:off x="1371600" y="707562"/>
            <a:ext cx="7112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слова на 3 группы по 3 слова так, чтобы в каждой группе был общий признак.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B9ACDC-1540-50F2-81C3-1CD4C30E9337}"/>
              </a:ext>
            </a:extLst>
          </p:cNvPr>
          <p:cNvSpPr/>
          <p:nvPr/>
        </p:nvSpPr>
        <p:spPr>
          <a:xfrm rot="20951214">
            <a:off x="676765" y="3105711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бегать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5DDA827-9E28-6A98-18C2-70B8A108D273}"/>
              </a:ext>
            </a:extLst>
          </p:cNvPr>
          <p:cNvSpPr/>
          <p:nvPr/>
        </p:nvSpPr>
        <p:spPr>
          <a:xfrm rot="913370">
            <a:off x="3107437" y="3940513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орёл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4C0416-C647-14E1-AD79-29A4CD683248}"/>
              </a:ext>
            </a:extLst>
          </p:cNvPr>
          <p:cNvSpPr/>
          <p:nvPr/>
        </p:nvSpPr>
        <p:spPr>
          <a:xfrm rot="20654958">
            <a:off x="686607" y="4701144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чешуя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80D078D-ABE6-FA49-27EA-B3F5ECD17B9D}"/>
              </a:ext>
            </a:extLst>
          </p:cNvPr>
          <p:cNvSpPr/>
          <p:nvPr/>
        </p:nvSpPr>
        <p:spPr>
          <a:xfrm rot="20819094">
            <a:off x="3586974" y="2507036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перья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1E2D771-4FAB-9AED-196F-9756C7FEFF94}"/>
              </a:ext>
            </a:extLst>
          </p:cNvPr>
          <p:cNvSpPr/>
          <p:nvPr/>
        </p:nvSpPr>
        <p:spPr>
          <a:xfrm rot="20388128">
            <a:off x="2665431" y="5414352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карась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E94DC-332C-FD34-51B2-A7242658B039}"/>
              </a:ext>
            </a:extLst>
          </p:cNvPr>
          <p:cNvSpPr/>
          <p:nvPr/>
        </p:nvSpPr>
        <p:spPr>
          <a:xfrm rot="1113860">
            <a:off x="6697903" y="2834144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шерсть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719BA28-6920-3B04-7C22-35C6DFF2BB25}"/>
              </a:ext>
            </a:extLst>
          </p:cNvPr>
          <p:cNvSpPr/>
          <p:nvPr/>
        </p:nvSpPr>
        <p:spPr>
          <a:xfrm rot="21349678">
            <a:off x="5591692" y="3928412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овца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AFE5EB6-0B2B-B06E-A2EC-0D43F4398986}"/>
              </a:ext>
            </a:extLst>
          </p:cNvPr>
          <p:cNvSpPr/>
          <p:nvPr/>
        </p:nvSpPr>
        <p:spPr>
          <a:xfrm rot="20947368">
            <a:off x="6839171" y="4868703"/>
            <a:ext cx="212784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летать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1550316-A0C3-D840-BE7F-6B02F9585819}"/>
              </a:ext>
            </a:extLst>
          </p:cNvPr>
          <p:cNvSpPr/>
          <p:nvPr/>
        </p:nvSpPr>
        <p:spPr>
          <a:xfrm rot="420267">
            <a:off x="5064872" y="6012651"/>
            <a:ext cx="2484186" cy="73707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520700">
              <a:schemeClr val="accent2">
                <a:satMod val="175000"/>
                <a:alpha val="18000"/>
              </a:schemeClr>
            </a:glow>
            <a:outerShdw blurRad="393700" dir="14760000" sx="114000" sy="114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15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плавать</a:t>
            </a:r>
          </a:p>
        </p:txBody>
      </p:sp>
    </p:spTree>
    <p:extLst>
      <p:ext uri="{BB962C8B-B14F-4D97-AF65-F5344CB8AC3E}">
        <p14:creationId xmlns:p14="http://schemas.microsoft.com/office/powerpoint/2010/main" val="316322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F0DD9E7E-3950-2F3E-CE63-5C4EF18E3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ECD3D-C05C-57CB-941E-523F4E3DE0D8}"/>
              </a:ext>
            </a:extLst>
          </p:cNvPr>
          <p:cNvSpPr txBox="1"/>
          <p:nvPr/>
        </p:nvSpPr>
        <p:spPr>
          <a:xfrm>
            <a:off x="2743200" y="3048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Павлова (результаты)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D937058-7BFB-82FB-4BE3-E174A7F43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69343"/>
              </p:ext>
            </p:extLst>
          </p:nvPr>
        </p:nvGraphicFramePr>
        <p:xfrm>
          <a:off x="2731477" y="1115235"/>
          <a:ext cx="4498205" cy="37902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98205">
                  <a:extLst>
                    <a:ext uri="{9D8B030D-6E8A-4147-A177-3AD203B41FA5}">
                      <a16:colId xmlns:a16="http://schemas.microsoft.com/office/drawing/2014/main" xmlns="" val="2090389250"/>
                    </a:ext>
                  </a:extLst>
                </a:gridCol>
              </a:tblGrid>
              <a:tr h="752914">
                <a:tc>
                  <a:txBody>
                    <a:bodyPr/>
                    <a:lstStyle/>
                    <a:p>
                      <a:pPr algn="ctr"/>
                      <a:r>
                        <a:rPr lang="ru-RU" sz="4300" dirty="0"/>
                        <a:t>1 вариант</a:t>
                      </a:r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3327584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1 группа: карась, орёл, овца</a:t>
                      </a:r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649617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2 группа:</a:t>
                      </a:r>
                      <a:r>
                        <a:rPr lang="ru-RU" sz="3000" baseline="0" dirty="0"/>
                        <a:t> бегать плавать, летать</a:t>
                      </a:r>
                      <a:endParaRPr lang="ru-RU" sz="3000" dirty="0"/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724716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3 группа: шерсть, чешуя, перья</a:t>
                      </a:r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850645"/>
                  </a:ext>
                </a:extLst>
              </a:tr>
            </a:tbl>
          </a:graphicData>
        </a:graphic>
      </p:graphicFrame>
      <p:sp>
        <p:nvSpPr>
          <p:cNvPr id="8" name="Стрелка вниз 5">
            <a:extLst>
              <a:ext uri="{FF2B5EF4-FFF2-40B4-BE49-F238E27FC236}">
                <a16:creationId xmlns:a16="http://schemas.microsoft.com/office/drawing/2014/main" xmlns="" id="{F1FC226B-C77E-3E35-625D-00CAB2C62BB5}"/>
              </a:ext>
            </a:extLst>
          </p:cNvPr>
          <p:cNvSpPr/>
          <p:nvPr/>
        </p:nvSpPr>
        <p:spPr>
          <a:xfrm>
            <a:off x="4595446" y="4407024"/>
            <a:ext cx="480870" cy="7856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77EE5E-F206-8424-5CB0-A0A2C1B6391D}"/>
              </a:ext>
            </a:extLst>
          </p:cNvPr>
          <p:cNvSpPr txBox="1"/>
          <p:nvPr/>
        </p:nvSpPr>
        <p:spPr>
          <a:xfrm>
            <a:off x="1828800" y="5091033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мыслительный тип.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091751-FB81-2E7D-BB1D-C2FFE42E3993}"/>
              </a:ext>
            </a:extLst>
          </p:cNvPr>
          <p:cNvSpPr txBox="1"/>
          <p:nvPr/>
        </p:nvSpPr>
        <p:spPr>
          <a:xfrm>
            <a:off x="220446" y="3514650"/>
            <a:ext cx="2370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Доминирует левое полушарие.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Стрелка вниз 5">
            <a:extLst>
              <a:ext uri="{FF2B5EF4-FFF2-40B4-BE49-F238E27FC236}">
                <a16:creationId xmlns:a16="http://schemas.microsoft.com/office/drawing/2014/main" xmlns="" id="{98D48D9F-DF95-54FE-4AD9-1C2CE3E1DA83}"/>
              </a:ext>
            </a:extLst>
          </p:cNvPr>
          <p:cNvSpPr/>
          <p:nvPr/>
        </p:nvSpPr>
        <p:spPr>
          <a:xfrm>
            <a:off x="4572000" y="4419600"/>
            <a:ext cx="480870" cy="7856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3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2B2F2FC2-A05D-B7DB-1DAA-FFD11034E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1C7ADC-7B25-A2BC-2DEC-6E46961969B4}"/>
              </a:ext>
            </a:extLst>
          </p:cNvPr>
          <p:cNvSpPr txBox="1"/>
          <p:nvPr/>
        </p:nvSpPr>
        <p:spPr>
          <a:xfrm>
            <a:off x="1295400" y="381000"/>
            <a:ext cx="632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Павлова (результаты)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D7718DE-0E77-47C4-1A67-A0B232E99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63749"/>
              </p:ext>
            </p:extLst>
          </p:nvPr>
        </p:nvGraphicFramePr>
        <p:xfrm>
          <a:off x="2362200" y="1066800"/>
          <a:ext cx="4703147" cy="37902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03147">
                  <a:extLst>
                    <a:ext uri="{9D8B030D-6E8A-4147-A177-3AD203B41FA5}">
                      <a16:colId xmlns:a16="http://schemas.microsoft.com/office/drawing/2014/main" xmlns="" val="2041652244"/>
                    </a:ext>
                  </a:extLst>
                </a:gridCol>
              </a:tblGrid>
              <a:tr h="752914">
                <a:tc>
                  <a:txBody>
                    <a:bodyPr/>
                    <a:lstStyle/>
                    <a:p>
                      <a:pPr algn="ctr"/>
                      <a:r>
                        <a:rPr lang="ru-RU" sz="4300" dirty="0"/>
                        <a:t>2 вариант</a:t>
                      </a:r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499882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1 группа: карась, плавать, чешуя</a:t>
                      </a:r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282105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2 группа:</a:t>
                      </a:r>
                      <a:r>
                        <a:rPr lang="ru-RU" sz="3000" baseline="0" dirty="0"/>
                        <a:t> орёл, летать, перья</a:t>
                      </a:r>
                      <a:endParaRPr lang="ru-RU" sz="3000" dirty="0"/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549341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ru-RU" sz="3000" dirty="0"/>
                        <a:t>3 группа: овца,</a:t>
                      </a:r>
                      <a:r>
                        <a:rPr lang="ru-RU" sz="3000" baseline="0" dirty="0"/>
                        <a:t> бегать, шерсть</a:t>
                      </a:r>
                      <a:endParaRPr lang="ru-RU" sz="3000" dirty="0"/>
                    </a:p>
                  </a:txBody>
                  <a:tcPr marL="78581" marR="78581" marT="48969" marB="48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111016"/>
                  </a:ext>
                </a:extLst>
              </a:tr>
            </a:tbl>
          </a:graphicData>
        </a:graphic>
      </p:graphicFrame>
      <p:sp>
        <p:nvSpPr>
          <p:cNvPr id="9" name="Стрелка вниз 6">
            <a:extLst>
              <a:ext uri="{FF2B5EF4-FFF2-40B4-BE49-F238E27FC236}">
                <a16:creationId xmlns:a16="http://schemas.microsoft.com/office/drawing/2014/main" xmlns="" id="{F06418D2-E3CD-0CE2-922F-10D81CCD4414}"/>
              </a:ext>
            </a:extLst>
          </p:cNvPr>
          <p:cNvSpPr/>
          <p:nvPr/>
        </p:nvSpPr>
        <p:spPr>
          <a:xfrm>
            <a:off x="4457700" y="4343400"/>
            <a:ext cx="480870" cy="7856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B28789-F030-C30F-1108-623E6A3AE6E0}"/>
              </a:ext>
            </a:extLst>
          </p:cNvPr>
          <p:cNvSpPr txBox="1"/>
          <p:nvPr/>
        </p:nvSpPr>
        <p:spPr>
          <a:xfrm>
            <a:off x="1143000" y="5075191"/>
            <a:ext cx="7010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мышление, художественный тип.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9BF409-E371-4051-29AC-79081881E6A0}"/>
              </a:ext>
            </a:extLst>
          </p:cNvPr>
          <p:cNvSpPr txBox="1"/>
          <p:nvPr/>
        </p:nvSpPr>
        <p:spPr>
          <a:xfrm>
            <a:off x="0" y="2997105"/>
            <a:ext cx="2209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Доминирует правое полушарие.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881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0AC3D97F-179D-8BEF-08AF-8F8510873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46" y="0"/>
            <a:ext cx="9144000" cy="6858000"/>
          </a:xfrm>
        </p:spPr>
      </p:pic>
      <p:pic>
        <p:nvPicPr>
          <p:cNvPr id="5" name="Slide">
            <a:extLst>
              <a:ext uri="{FF2B5EF4-FFF2-40B4-BE49-F238E27FC236}">
                <a16:creationId xmlns:a16="http://schemas.microsoft.com/office/drawing/2014/main" xmlns="" id="{E75D251B-5333-02FD-522B-71B6A40C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6870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408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D520B855-5806-B312-FFF3-9C53FAE27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4083260-52FF-F5BE-DFC1-949EEC81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2192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«Нейропризнаки»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межпространственного мышления и кратковременной памяти. 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69B3CF-D950-E2A3-7AF6-588FE3F01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0"/>
          <a:stretch/>
        </p:blipFill>
        <p:spPr bwMode="auto">
          <a:xfrm>
            <a:off x="1428728" y="2590800"/>
            <a:ext cx="6715172" cy="39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861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89935CF1-BBB5-F285-1DB7-210CFD07B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F10D35-43E1-03AD-6425-CBF7633610B2}"/>
              </a:ext>
            </a:extLst>
          </p:cNvPr>
          <p:cNvSpPr txBox="1"/>
          <p:nvPr/>
        </p:nvSpPr>
        <p:spPr>
          <a:xfrm>
            <a:off x="1787769" y="457200"/>
            <a:ext cx="5644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«Запоминалочка»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DC1E3F-CA61-53F2-2E04-9F46C83FE8F8}"/>
              </a:ext>
            </a:extLst>
          </p:cNvPr>
          <p:cNvSpPr txBox="1"/>
          <p:nvPr/>
        </p:nvSpPr>
        <p:spPr>
          <a:xfrm>
            <a:off x="838200" y="1228362"/>
            <a:ext cx="7543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концентрации внимания, умения следовать инструкции, расширение объёма слухового восприятия и кратковременной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154648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ebaaefc6916b1700759637cbcd10bd5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7391400" cy="548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1053F2D6-485B-2E36-99AC-59FBC2D5C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F6920-2476-9F15-FF9F-3C2D8F899507}"/>
              </a:ext>
            </a:extLst>
          </p:cNvPr>
          <p:cNvSpPr txBox="1"/>
          <p:nvPr/>
        </p:nvSpPr>
        <p:spPr>
          <a:xfrm>
            <a:off x="2244969" y="457200"/>
            <a:ext cx="4654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</a:t>
            </a:r>
            <a:r>
              <a:rPr lang="ru-RU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Зашумленные картинки»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381079-EA43-85F9-DC70-64D669D6E4EB}"/>
              </a:ext>
            </a:extLst>
          </p:cNvPr>
          <p:cNvSpPr txBox="1"/>
          <p:nvPr/>
        </p:nvSpPr>
        <p:spPr>
          <a:xfrm>
            <a:off x="193430" y="1591105"/>
            <a:ext cx="514056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целостного восприятия, внимания, образного мышления, активизация функций, обеспечивающих зрительно-пространственное различение предметов.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724F71-E30C-6B25-68FD-E7A8A41DA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66328"/>
            <a:ext cx="4283967" cy="32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3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63F17F6D-FF88-8B9A-A588-0B3E7CB0D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4AC295-D813-E0CF-3DF2-EF4E6D9BC28D}"/>
              </a:ext>
            </a:extLst>
          </p:cNvPr>
          <p:cNvSpPr txBox="1"/>
          <p:nvPr/>
        </p:nvSpPr>
        <p:spPr>
          <a:xfrm>
            <a:off x="2514600" y="304800"/>
            <a:ext cx="4654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двумя руками»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D16DFA-8B94-E8A1-7CA3-57525155210F}"/>
              </a:ext>
            </a:extLst>
          </p:cNvPr>
          <p:cNvSpPr txBox="1"/>
          <p:nvPr/>
        </p:nvSpPr>
        <p:spPr>
          <a:xfrm>
            <a:off x="876300" y="1371600"/>
            <a:ext cx="7391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межполушарного взаимодействия, способствующее активизации мыслительной деятельности.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3CD1B8-3BF7-3CDD-70CD-94B5BB6C5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5" y="2924944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Содержимое 3" descr="ebaaefc6916b1700759637cbcd10bd5c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1749" name="Slid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ebaaefc6916b1700759637cbcd10bd5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0"/>
            <a:ext cx="91709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5400"/>
            <a:ext cx="8305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</a:t>
            </a:r>
          </a:p>
        </p:txBody>
      </p:sp>
      <p:pic>
        <p:nvPicPr>
          <p:cNvPr id="6" name="Рисунок 5" descr="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52800"/>
            <a:ext cx="3522109" cy="308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505200"/>
            <a:ext cx="495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PS</a:t>
            </a:r>
            <a:r>
              <a:rPr lang="ru-RU" sz="3200" b="1">
                <a:latin typeface="Calibri" pitchFamily="34" charset="0"/>
              </a:rPr>
              <a:t>. Возможности нашего мозга в наших руках!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ebaaefc6916b1700759637cbcd10bd5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0988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b="1"/>
              <a:t>Функциональная асимметрия головного мозга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5181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486400" y="2286000"/>
            <a:ext cx="3276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«Обучая левое полушарие, вы обучаете только левое полушарие.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Обучая правое полушарие, вы обучаете весь мозг». 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И. </a:t>
            </a:r>
            <a:r>
              <a:rPr lang="ru-RU" sz="2400" b="1" i="1" dirty="0" err="1">
                <a:solidFill>
                  <a:srgbClr val="000000"/>
                </a:solidFill>
                <a:latin typeface="Times New Roman" pitchFamily="18" charset="0"/>
              </a:rPr>
              <a:t>Соньер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b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ebaaefc6916b1700759637cbcd10bd5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09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353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Нейроигры </a:t>
            </a:r>
            <a:r>
              <a:rPr lang="ru-RU" b="1" dirty="0"/>
              <a:t>– это различные телесно-ориентированные упражнения, которые позволяют через тело воздействовать на мозговые структуры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Рисунок 7" descr="0396af7dcf47d63affdcfdcfafe047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4495800" cy="329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ull_size_1599808409-3f7352eb7aa7d912b322b816df496f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3886200" cy="209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27530D7A-353B-7102-0978-1A49A11D6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0887"/>
            <a:ext cx="9144000" cy="6858000"/>
          </a:xfr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4582E90A-0113-2D72-C507-FFD1D3F3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нейроигр: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5F4B07-CB52-7E24-C078-382328DD208A}"/>
              </a:ext>
            </a:extLst>
          </p:cNvPr>
          <p:cNvSpPr txBox="1"/>
          <p:nvPr/>
        </p:nvSpPr>
        <p:spPr>
          <a:xfrm>
            <a:off x="-113166" y="1607920"/>
            <a:ext cx="5117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межполушарного взаимодействия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BA5E50-0160-2E3B-C568-DC0B9BC6125B}"/>
              </a:ext>
            </a:extLst>
          </p:cNvPr>
          <p:cNvSpPr txBox="1"/>
          <p:nvPr/>
        </p:nvSpPr>
        <p:spPr>
          <a:xfrm>
            <a:off x="146012" y="4147998"/>
            <a:ext cx="3989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-Нейроигры на координацию движений.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3495CA-14B4-9976-405F-1B30E5256311}"/>
              </a:ext>
            </a:extLst>
          </p:cNvPr>
          <p:cNvSpPr txBox="1"/>
          <p:nvPr/>
        </p:nvSpPr>
        <p:spPr>
          <a:xfrm>
            <a:off x="0" y="3103917"/>
            <a:ext cx="4859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на развитие мелкой моторики.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0DACD8-A7D0-620F-3E5C-38B34D1C31F2}"/>
              </a:ext>
            </a:extLst>
          </p:cNvPr>
          <p:cNvSpPr txBox="1"/>
          <p:nvPr/>
        </p:nvSpPr>
        <p:spPr>
          <a:xfrm>
            <a:off x="5148064" y="2050916"/>
            <a:ext cx="364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нейроигры.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E734C3-1C78-A1B1-882B-D718C60F14C8}"/>
              </a:ext>
            </a:extLst>
          </p:cNvPr>
          <p:cNvSpPr txBox="1"/>
          <p:nvPr/>
        </p:nvSpPr>
        <p:spPr>
          <a:xfrm>
            <a:off x="4572000" y="3103917"/>
            <a:ext cx="4397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-Логические нейроигры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20507-D365-1730-8AFB-48C7D0A1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01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198F5668-4B6E-D7C9-194A-321C39596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A2B2E4-BCCF-786C-9AC5-47FBF4DBAA29}"/>
              </a:ext>
            </a:extLst>
          </p:cNvPr>
          <p:cNvSpPr txBox="1"/>
          <p:nvPr/>
        </p:nvSpPr>
        <p:spPr>
          <a:xfrm>
            <a:off x="457200" y="493738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межполушарного взаимодействия</a:t>
            </a:r>
          </a:p>
        </p:txBody>
      </p:sp>
      <p:pic>
        <p:nvPicPr>
          <p:cNvPr id="8" name="Рисунок 7" descr="detsad-2563867-1623939024.jpg">
            <a:extLst>
              <a:ext uri="{FF2B5EF4-FFF2-40B4-BE49-F238E27FC236}">
                <a16:creationId xmlns:a16="http://schemas.microsoft.com/office/drawing/2014/main" xmlns="" id="{B676D53A-5E7A-3E82-B672-54F6E328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41" y="1674648"/>
            <a:ext cx="3088685" cy="273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4C02B9-D289-5A6E-FBF9-1F22D5C13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50" y="1425520"/>
            <a:ext cx="3748605" cy="2197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038D79-8DC2-5313-B6B4-B1521DC5B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34" y="4208586"/>
            <a:ext cx="3838575" cy="2714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FFF4C1-15BA-0E71-327B-494617DE5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92" y="2546210"/>
            <a:ext cx="2955840" cy="195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F9CD72-9097-AF5B-62FF-21C5EBB0971B}"/>
              </a:ext>
            </a:extLst>
          </p:cNvPr>
          <p:cNvSpPr txBox="1"/>
          <p:nvPr/>
        </p:nvSpPr>
        <p:spPr>
          <a:xfrm>
            <a:off x="98930" y="1339554"/>
            <a:ext cx="3536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кружочки»</a:t>
            </a:r>
            <a:endParaRPr lang="ru-RU" sz="2400" dirty="0"/>
          </a:p>
        </p:txBody>
      </p:sp>
      <p:pic>
        <p:nvPicPr>
          <p:cNvPr id="20" name="Рисунок 19" descr="a524b7876d32ee60e0280b8b9b783403.jpg">
            <a:extLst>
              <a:ext uri="{FF2B5EF4-FFF2-40B4-BE49-F238E27FC236}">
                <a16:creationId xmlns:a16="http://schemas.microsoft.com/office/drawing/2014/main" xmlns="" id="{E468E444-F4B0-7B1C-0B24-F5C4CFF38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22" y="4513246"/>
            <a:ext cx="3735190" cy="235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BE3333-7EAF-AA60-452B-956A9405731F}"/>
              </a:ext>
            </a:extLst>
          </p:cNvPr>
          <p:cNvSpPr txBox="1"/>
          <p:nvPr/>
        </p:nvSpPr>
        <p:spPr>
          <a:xfrm>
            <a:off x="849169" y="4663289"/>
            <a:ext cx="4607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«Нейро-дорожки»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907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94D7A-D1D3-3F7C-45F9-9326A5CF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BEB38F43-966D-F54F-D148-1AB8B9EFD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036965-ADCF-1197-465C-31B5A2E8B287}"/>
              </a:ext>
            </a:extLst>
          </p:cNvPr>
          <p:cNvSpPr txBox="1"/>
          <p:nvPr/>
        </p:nvSpPr>
        <p:spPr>
          <a:xfrm>
            <a:off x="952500" y="417896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 на координацию движений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C5E823F-8D92-A573-7884-AEE36859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47" y="1249086"/>
            <a:ext cx="3411476" cy="312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BDD724-F299-5320-5521-E349762E3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62270"/>
            <a:ext cx="3771587" cy="26243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8719259-838E-C07A-BFAD-10E914387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88" y="1292407"/>
            <a:ext cx="2845412" cy="2845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4F9011-18A4-BFED-7717-1AE23B768AEE}"/>
              </a:ext>
            </a:extLst>
          </p:cNvPr>
          <p:cNvSpPr txBox="1"/>
          <p:nvPr/>
        </p:nvSpPr>
        <p:spPr>
          <a:xfrm>
            <a:off x="323528" y="4287308"/>
            <a:ext cx="465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«Нейроскакалка»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7565F-5355-898A-E08D-06BF31DCEC5F}"/>
              </a:ext>
            </a:extLst>
          </p:cNvPr>
          <p:cNvSpPr txBox="1"/>
          <p:nvPr/>
        </p:nvSpPr>
        <p:spPr>
          <a:xfrm>
            <a:off x="3783988" y="62252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Балансборд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66DB59-05E4-5E1C-1BC4-923CC5F9040F}"/>
              </a:ext>
            </a:extLst>
          </p:cNvPr>
          <p:cNvSpPr txBox="1"/>
          <p:nvPr/>
        </p:nvSpPr>
        <p:spPr>
          <a:xfrm>
            <a:off x="6244403" y="4090936"/>
            <a:ext cx="284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«Нейроковрик»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874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FDFD6-874A-CEB6-9B4C-4611FCA6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2E63E0B4-9B0B-EE58-0BF6-D5627CCE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6DA28B-5F09-2B37-607D-22077F5633DF}"/>
              </a:ext>
            </a:extLst>
          </p:cNvPr>
          <p:cNvSpPr txBox="1"/>
          <p:nvPr/>
        </p:nvSpPr>
        <p:spPr>
          <a:xfrm>
            <a:off x="1427284" y="322918"/>
            <a:ext cx="6289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etsad-135994-1612720479.jpg">
            <a:extLst>
              <a:ext uri="{FF2B5EF4-FFF2-40B4-BE49-F238E27FC236}">
                <a16:creationId xmlns:a16="http://schemas.microsoft.com/office/drawing/2014/main" xmlns="" id="{8F44C2B0-F44F-FB32-7C78-AF132612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3" t="2164" r="1111" b="4442"/>
          <a:stretch>
            <a:fillRect/>
          </a:stretch>
        </p:blipFill>
        <p:spPr>
          <a:xfrm>
            <a:off x="152400" y="1184325"/>
            <a:ext cx="3735191" cy="235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AB46DC-4B70-0C42-AAC1-1197175CE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05" y="3549397"/>
            <a:ext cx="2592191" cy="3461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9D0027-BD55-6152-77F6-8D610F605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34" y="3631114"/>
            <a:ext cx="2996952" cy="2996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99B9B0-C688-32C7-5BDA-7B3C60A70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" y="3878556"/>
            <a:ext cx="3339267" cy="27048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61A024-2FE4-6B08-B407-B48C78462B5B}"/>
              </a:ext>
            </a:extLst>
          </p:cNvPr>
          <p:cNvSpPr txBox="1"/>
          <p:nvPr/>
        </p:nvSpPr>
        <p:spPr>
          <a:xfrm>
            <a:off x="6059136" y="6548735"/>
            <a:ext cx="316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пальчики»</a:t>
            </a:r>
            <a:endParaRPr lang="ru-RU" sz="2400" dirty="0"/>
          </a:p>
        </p:txBody>
      </p:sp>
      <p:pic>
        <p:nvPicPr>
          <p:cNvPr id="17" name="Рисунок 16" descr="2.jpg">
            <a:extLst>
              <a:ext uri="{FF2B5EF4-FFF2-40B4-BE49-F238E27FC236}">
                <a16:creationId xmlns:a16="http://schemas.microsoft.com/office/drawing/2014/main" xmlns="" id="{DE9B6BF1-8905-3ED4-6535-388EE06474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4444" r="2222"/>
          <a:stretch>
            <a:fillRect/>
          </a:stretch>
        </p:blipFill>
        <p:spPr>
          <a:xfrm>
            <a:off x="4843187" y="931332"/>
            <a:ext cx="4022312" cy="241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62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aaefc6916b1700759637cbcd10bd5c.jpg">
            <a:extLst>
              <a:ext uri="{FF2B5EF4-FFF2-40B4-BE49-F238E27FC236}">
                <a16:creationId xmlns:a16="http://schemas.microsoft.com/office/drawing/2014/main" xmlns="" id="{9B76549B-384C-81AC-D9BD-207BB51EE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446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33C567-668C-8152-5D3D-51912758E99B}"/>
              </a:ext>
            </a:extLst>
          </p:cNvPr>
          <p:cNvSpPr txBox="1"/>
          <p:nvPr/>
        </p:nvSpPr>
        <p:spPr>
          <a:xfrm>
            <a:off x="2819400" y="381000"/>
            <a:ext cx="465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нейроигры</a:t>
            </a:r>
          </a:p>
        </p:txBody>
      </p:sp>
      <p:pic>
        <p:nvPicPr>
          <p:cNvPr id="7" name="Рисунок 6" descr="aGXN9d6Adrw.jpg">
            <a:extLst>
              <a:ext uri="{FF2B5EF4-FFF2-40B4-BE49-F238E27FC236}">
                <a16:creationId xmlns:a16="http://schemas.microsoft.com/office/drawing/2014/main" xmlns="" id="{A16FA0BD-81F0-998E-3606-188EFF20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8" t="1698" r="36415" b="54152"/>
          <a:stretch>
            <a:fillRect/>
          </a:stretch>
        </p:blipFill>
        <p:spPr>
          <a:xfrm>
            <a:off x="2514600" y="941626"/>
            <a:ext cx="3886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6CF22B-7CF3-1962-1C68-3A900E4E4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79" y="3172365"/>
            <a:ext cx="4623216" cy="3803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0B16A2-02FD-3076-249F-CA3BE5DCE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5" y="3429000"/>
            <a:ext cx="4052379" cy="33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351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МУНИЦИПАЛЬНОЕ БЮДЖЕТНОЕ ДОШКОЛЬНОЕ ОБРАЗОВАТЕЛЬНОЕ УЧРЕЖДЕНИЕ «ДЕТСКИЙ САД  КОМБИНИРОВАННОГО ВИДА№80» г. Орла    «Нейроигры как эффективный инструмент развития младших дошкольников»                                                          Воспитатель:                                                  Белокобыльская Е.И.</vt:lpstr>
      <vt:lpstr>Презентация PowerPoint</vt:lpstr>
      <vt:lpstr>Функциональная асимметрия головного мозга</vt:lpstr>
      <vt:lpstr>Нейроигры – это различные телесно-ориентированные упражнения, которые позволяют через тело воздействовать на мозговые структуры </vt:lpstr>
      <vt:lpstr>Классификация нейроигр: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использования нейроигр и упражнений: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«Нейропризнаки» Цель: закрепление межпространственного мышления и кратковременной памяти. 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Мастер-класс «Играй.Думай.Развивайся» нейропсихологические игры для дошкольников </dc:title>
  <dc:creator>user</dc:creator>
  <cp:lastModifiedBy>User</cp:lastModifiedBy>
  <cp:revision>44</cp:revision>
  <dcterms:created xsi:type="dcterms:W3CDTF">2022-12-05T09:22:31Z</dcterms:created>
  <dcterms:modified xsi:type="dcterms:W3CDTF">2025-02-21T11:44:58Z</dcterms:modified>
</cp:coreProperties>
</file>